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6" r:id="rId4"/>
    <p:sldId id="258"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883" y="-8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F330A7-24DB-4590-8273-0E7B97DA000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1517714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330A7-24DB-4590-8273-0E7B97DA000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3343640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330A7-24DB-4590-8273-0E7B97DA000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333406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F330A7-24DB-4590-8273-0E7B97DA000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45492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F330A7-24DB-4590-8273-0E7B97DA000D}" type="datetimeFigureOut">
              <a:rPr lang="en-US" smtClean="0"/>
              <a:t>10/8/2021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1642220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F330A7-24DB-4590-8273-0E7B97DA000D}"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42369294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F330A7-24DB-4590-8273-0E7B97DA000D}" type="datetimeFigureOut">
              <a:rPr lang="en-US" smtClean="0"/>
              <a:t>10/8/2021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1789843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F330A7-24DB-4590-8273-0E7B97DA000D}" type="datetimeFigureOut">
              <a:rPr lang="en-US" smtClean="0"/>
              <a:t>10/8/2021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4231633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F330A7-24DB-4590-8273-0E7B97DA000D}" type="datetimeFigureOut">
              <a:rPr lang="en-US" smtClean="0"/>
              <a:t>10/8/2021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408410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330A7-24DB-4590-8273-0E7B97DA000D}"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993842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F330A7-24DB-4590-8273-0E7B97DA000D}" type="datetimeFigureOut">
              <a:rPr lang="en-US" smtClean="0"/>
              <a:t>10/8/2021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D55B19-5D61-4A16-9CD7-D9A123B7484B}" type="slidenum">
              <a:rPr lang="en-US" smtClean="0"/>
              <a:t>‹#›</a:t>
            </a:fld>
            <a:endParaRPr lang="en-US"/>
          </a:p>
        </p:txBody>
      </p:sp>
    </p:spTree>
    <p:extLst>
      <p:ext uri="{BB962C8B-B14F-4D97-AF65-F5344CB8AC3E}">
        <p14:creationId xmlns:p14="http://schemas.microsoft.com/office/powerpoint/2010/main" val="2608947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330A7-24DB-4590-8273-0E7B97DA000D}" type="datetimeFigureOut">
              <a:rPr lang="en-US" smtClean="0"/>
              <a:t>10/8/2021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D55B19-5D61-4A16-9CD7-D9A123B7484B}" type="slidenum">
              <a:rPr lang="en-US" smtClean="0"/>
              <a:t>‹#›</a:t>
            </a:fld>
            <a:endParaRPr lang="en-US"/>
          </a:p>
        </p:txBody>
      </p:sp>
    </p:spTree>
    <p:extLst>
      <p:ext uri="{BB962C8B-B14F-4D97-AF65-F5344CB8AC3E}">
        <p14:creationId xmlns:p14="http://schemas.microsoft.com/office/powerpoint/2010/main" val="525380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Notes for Star</a:t>
            </a:r>
            <a:endParaRPr lang="en-US" dirty="0"/>
          </a:p>
        </p:txBody>
      </p:sp>
      <p:sp>
        <p:nvSpPr>
          <p:cNvPr id="3" name="Content Placeholder 2"/>
          <p:cNvSpPr>
            <a:spLocks noGrp="1"/>
          </p:cNvSpPr>
          <p:nvPr>
            <p:ph idx="1"/>
          </p:nvPr>
        </p:nvSpPr>
        <p:spPr>
          <a:xfrm>
            <a:off x="457200" y="1143000"/>
            <a:ext cx="8229600" cy="5486400"/>
          </a:xfrm>
        </p:spPr>
        <p:txBody>
          <a:bodyPr/>
          <a:lstStyle/>
          <a:p>
            <a:r>
              <a:rPr lang="en-US" sz="2000" dirty="0" smtClean="0"/>
              <a:t>This application should tell the “story” of your SAE project (s). </a:t>
            </a:r>
          </a:p>
          <a:p>
            <a:r>
              <a:rPr lang="en-US" sz="2000" dirty="0" smtClean="0"/>
              <a:t>Be brief, to the point, while making sure you get the point across.</a:t>
            </a:r>
          </a:p>
          <a:p>
            <a:r>
              <a:rPr lang="en-US" sz="2000" dirty="0" smtClean="0"/>
              <a:t>Be specific, use numbers, dates, etc. measurable information.</a:t>
            </a:r>
          </a:p>
          <a:p>
            <a:r>
              <a:rPr lang="en-US" sz="2000" dirty="0" smtClean="0"/>
              <a:t>Don’t be afraid to repeat info throughout the application. As you repeat info, add more details and show growth as you go along.</a:t>
            </a:r>
          </a:p>
          <a:p>
            <a:r>
              <a:rPr lang="en-US" sz="2000" dirty="0" smtClean="0"/>
              <a:t>SAE projects should be related to your Ag classes (remember THREE circle model), somehow.. Try to incorporate that thought in the application</a:t>
            </a:r>
          </a:p>
          <a:p>
            <a:r>
              <a:rPr lang="en-US" sz="2000" dirty="0" smtClean="0"/>
              <a:t>Look toward the future and how skills learned in your SAE projects will be able to help you in the future.</a:t>
            </a:r>
          </a:p>
          <a:p>
            <a:r>
              <a:rPr lang="en-US" sz="2000" dirty="0" smtClean="0"/>
              <a:t>The application can touch on SAE outside of the Star area, but, only briefly, FOCUS on projects in the Star Area.</a:t>
            </a:r>
          </a:p>
          <a:p>
            <a:r>
              <a:rPr lang="en-US" sz="2000" dirty="0" smtClean="0"/>
              <a:t>If you use terms specific to your project area, define the terms the first time that they are used, not everyone who reads your app will be familiar with the details of the project area.</a:t>
            </a:r>
          </a:p>
          <a:p>
            <a:r>
              <a:rPr lang="en-US" sz="2000" dirty="0" smtClean="0"/>
              <a:t>Ask an English teacher to review your grammar, etc. (ask in advance, so, they know it is coming.. Not the day before it is due!)</a:t>
            </a:r>
          </a:p>
          <a:p>
            <a:endParaRPr lang="en-US" sz="2000" dirty="0" smtClean="0"/>
          </a:p>
          <a:p>
            <a:endParaRPr lang="en-US" sz="2000" dirty="0" smtClean="0"/>
          </a:p>
          <a:p>
            <a:endParaRPr lang="en-US" sz="2000" dirty="0" smtClean="0"/>
          </a:p>
          <a:p>
            <a:endParaRPr lang="en-US" sz="2000" dirty="0" smtClean="0"/>
          </a:p>
          <a:p>
            <a:pPr marL="0" indent="0">
              <a:buNone/>
            </a:pPr>
            <a:endParaRPr lang="en-US" dirty="0"/>
          </a:p>
        </p:txBody>
      </p:sp>
    </p:spTree>
    <p:extLst>
      <p:ext uri="{BB962C8B-B14F-4D97-AF65-F5344CB8AC3E}">
        <p14:creationId xmlns:p14="http://schemas.microsoft.com/office/powerpoint/2010/main" val="23976996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Resume	</a:t>
            </a:r>
            <a:endParaRPr lang="en-US" dirty="0"/>
          </a:p>
        </p:txBody>
      </p:sp>
      <p:sp>
        <p:nvSpPr>
          <p:cNvPr id="3" name="Content Placeholder 2"/>
          <p:cNvSpPr>
            <a:spLocks noGrp="1"/>
          </p:cNvSpPr>
          <p:nvPr>
            <p:ph idx="1"/>
          </p:nvPr>
        </p:nvSpPr>
        <p:spPr>
          <a:xfrm>
            <a:off x="457200" y="1066800"/>
            <a:ext cx="8229600" cy="5486400"/>
          </a:xfrm>
        </p:spPr>
        <p:txBody>
          <a:bodyPr/>
          <a:lstStyle/>
          <a:p>
            <a:r>
              <a:rPr lang="en-US" sz="1800" dirty="0" smtClean="0"/>
              <a:t>Use LISTS!</a:t>
            </a:r>
          </a:p>
          <a:p>
            <a:r>
              <a:rPr lang="en-US" sz="1800" dirty="0" smtClean="0"/>
              <a:t>Activities must be dated BEFORE the cut off date of the application.  For State Star (Oct 1)Except Ag Courses, they can continue to the end of the school year.</a:t>
            </a:r>
          </a:p>
          <a:p>
            <a:r>
              <a:rPr lang="en-US" sz="1800" dirty="0" smtClean="0"/>
              <a:t>Do not write lengthy paragraphs, Use LISTS!!</a:t>
            </a:r>
          </a:p>
          <a:p>
            <a:r>
              <a:rPr lang="en-US" sz="1800" dirty="0" smtClean="0"/>
              <a:t>Focus on SAE related skills and list those first!</a:t>
            </a:r>
          </a:p>
          <a:p>
            <a:r>
              <a:rPr lang="en-US" sz="1800" dirty="0" smtClean="0"/>
              <a:t>Skills: list SAE related skills first: LIST! Brief!</a:t>
            </a:r>
          </a:p>
          <a:p>
            <a:r>
              <a:rPr lang="en-US" sz="1800" dirty="0" smtClean="0"/>
              <a:t>References like this:</a:t>
            </a:r>
          </a:p>
          <a:p>
            <a:r>
              <a:rPr lang="en-US" sz="1800" dirty="0" smtClean="0"/>
              <a:t>Jane Doe, (either their professional job or how you know them: family friend and </a:t>
            </a:r>
            <a:r>
              <a:rPr lang="en-US" sz="1800" dirty="0"/>
              <a:t>they MUST be over 18 not a relative)</a:t>
            </a:r>
          </a:p>
          <a:p>
            <a:r>
              <a:rPr lang="en-US" sz="1800" dirty="0"/>
              <a:t>Contact info: can be an email or a phone number, they will not contacted or called about their car warranty! Number can be </a:t>
            </a:r>
            <a:r>
              <a:rPr lang="en-US" sz="1800" dirty="0" smtClean="0"/>
              <a:t>fake, just an </a:t>
            </a:r>
            <a:r>
              <a:rPr lang="en-US" sz="1800" dirty="0" err="1" smtClean="0"/>
              <a:t>fyi</a:t>
            </a:r>
            <a:r>
              <a:rPr lang="en-US" sz="1800" dirty="0" smtClean="0"/>
              <a:t>)</a:t>
            </a:r>
          </a:p>
          <a:p>
            <a:r>
              <a:rPr lang="en-US" sz="1800" dirty="0" smtClean="0"/>
              <a:t>Ag teacher name is on application, not necessary.</a:t>
            </a:r>
          </a:p>
          <a:p>
            <a:r>
              <a:rPr lang="en-US" sz="1800" dirty="0" smtClean="0"/>
              <a:t>Use 3 people with different jobs/areas that they know you.</a:t>
            </a:r>
          </a:p>
          <a:p>
            <a:r>
              <a:rPr lang="en-US" sz="1800" dirty="0" smtClean="0"/>
              <a:t>Livestock projects: Breeder, Vet, Judge, a fellow exhibitor, etc. </a:t>
            </a:r>
          </a:p>
          <a:p>
            <a:endParaRPr lang="en-US" sz="1800" dirty="0" smtClean="0"/>
          </a:p>
          <a:p>
            <a:endParaRPr lang="en-US" sz="1800" dirty="0"/>
          </a:p>
          <a:p>
            <a:endParaRPr lang="en-US" dirty="0"/>
          </a:p>
        </p:txBody>
      </p:sp>
    </p:spTree>
    <p:extLst>
      <p:ext uri="{BB962C8B-B14F-4D97-AF65-F5344CB8AC3E}">
        <p14:creationId xmlns:p14="http://schemas.microsoft.com/office/powerpoint/2010/main" val="3382376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Narrative</a:t>
            </a:r>
            <a:endParaRPr lang="en-US" dirty="0"/>
          </a:p>
        </p:txBody>
      </p:sp>
      <p:sp>
        <p:nvSpPr>
          <p:cNvPr id="3" name="Content Placeholder 2"/>
          <p:cNvSpPr>
            <a:spLocks noGrp="1"/>
          </p:cNvSpPr>
          <p:nvPr>
            <p:ph idx="1"/>
          </p:nvPr>
        </p:nvSpPr>
        <p:spPr/>
        <p:txBody>
          <a:bodyPr/>
          <a:lstStyle/>
          <a:p>
            <a:r>
              <a:rPr lang="en-US" dirty="0" smtClean="0"/>
              <a:t>Details of your personal life that will be helpful in explaining/understanding your role in the project.</a:t>
            </a:r>
          </a:p>
          <a:p>
            <a:r>
              <a:rPr lang="en-US" dirty="0" smtClean="0"/>
              <a:t>Keep it to one page.</a:t>
            </a:r>
            <a:endParaRPr lang="en-US" dirty="0"/>
          </a:p>
        </p:txBody>
      </p:sp>
    </p:spTree>
    <p:extLst>
      <p:ext uri="{BB962C8B-B14F-4D97-AF65-F5344CB8AC3E}">
        <p14:creationId xmlns:p14="http://schemas.microsoft.com/office/powerpoint/2010/main" val="2359746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Photos</a:t>
            </a:r>
            <a:endParaRPr lang="en-US" dirty="0"/>
          </a:p>
        </p:txBody>
      </p:sp>
      <p:sp>
        <p:nvSpPr>
          <p:cNvPr id="3" name="Content Placeholder 2"/>
          <p:cNvSpPr>
            <a:spLocks noGrp="1"/>
          </p:cNvSpPr>
          <p:nvPr>
            <p:ph idx="1"/>
          </p:nvPr>
        </p:nvSpPr>
        <p:spPr>
          <a:xfrm>
            <a:off x="381000" y="1066800"/>
            <a:ext cx="8229600" cy="4525963"/>
          </a:xfrm>
        </p:spPr>
        <p:txBody>
          <a:bodyPr>
            <a:normAutofit fontScale="92500" lnSpcReduction="10000"/>
          </a:bodyPr>
          <a:lstStyle/>
          <a:p>
            <a:pPr marL="0" indent="0">
              <a:buNone/>
            </a:pPr>
            <a:r>
              <a:rPr lang="en-US" sz="2000" dirty="0" smtClean="0"/>
              <a:t>Purpose: to enhance the information that you have said in the application.</a:t>
            </a:r>
          </a:p>
          <a:p>
            <a:pPr marL="0" indent="0">
              <a:buNone/>
            </a:pPr>
            <a:r>
              <a:rPr lang="en-US" sz="2000" dirty="0" smtClean="0"/>
              <a:t>If you have said that you can give shots, show that.  If you have analyzed your feed, show that.</a:t>
            </a:r>
          </a:p>
          <a:p>
            <a:pPr marL="0" indent="0">
              <a:buNone/>
            </a:pPr>
            <a:r>
              <a:rPr lang="en-US" sz="2000" dirty="0" smtClean="0"/>
              <a:t>If you can dress appropriately when handling food …</a:t>
            </a:r>
          </a:p>
          <a:p>
            <a:pPr marL="0" indent="0">
              <a:buNone/>
            </a:pPr>
            <a:r>
              <a:rPr lang="en-US" sz="2000" dirty="0" smtClean="0"/>
              <a:t>If you have met with/talked to someone about something… get a photo.</a:t>
            </a:r>
          </a:p>
          <a:p>
            <a:pPr marL="0" indent="0">
              <a:buNone/>
            </a:pPr>
            <a:r>
              <a:rPr lang="en-US" sz="2000" dirty="0" smtClean="0"/>
              <a:t>Make sure you are dressed appropriately in the pictures… FFA t-shirts are great! Boots when working with livestock.</a:t>
            </a:r>
          </a:p>
          <a:p>
            <a:pPr marL="0" indent="0">
              <a:buNone/>
            </a:pPr>
            <a:r>
              <a:rPr lang="en-US" sz="2000" dirty="0" smtClean="0"/>
              <a:t>Mechanics pictures PPE is a MUST!</a:t>
            </a:r>
          </a:p>
          <a:p>
            <a:pPr marL="0" indent="0">
              <a:buNone/>
            </a:pPr>
            <a:r>
              <a:rPr lang="en-US" sz="2000" dirty="0" smtClean="0"/>
              <a:t>Be aware of the background in the picture!</a:t>
            </a:r>
          </a:p>
          <a:p>
            <a:pPr marL="0" indent="0">
              <a:buNone/>
            </a:pPr>
            <a:r>
              <a:rPr lang="en-US" sz="2000" dirty="0" smtClean="0"/>
              <a:t>Showing picture (1) is OK, but, should focus on the skills that you have learned in the project.</a:t>
            </a:r>
          </a:p>
          <a:p>
            <a:pPr marL="0" indent="0">
              <a:buNone/>
            </a:pPr>
            <a:r>
              <a:rPr lang="en-US" sz="2000" dirty="0" smtClean="0"/>
              <a:t>Caption, should NOT say ( in this picture) it is obvious that it is a picture, hopefully of you, wasted characters.  </a:t>
            </a:r>
          </a:p>
          <a:p>
            <a:pPr marL="0" indent="0">
              <a:buNone/>
            </a:pPr>
            <a:r>
              <a:rPr lang="en-US" sz="2000" dirty="0" smtClean="0"/>
              <a:t>Caption should describe the skill you are doing and why and how it contributed to the success of your project.  A picture is indeed worth a thousand words.!!</a:t>
            </a:r>
          </a:p>
          <a:p>
            <a:pPr marL="0" indent="0">
              <a:buNone/>
            </a:pPr>
            <a:endParaRPr lang="en-US" sz="2000" dirty="0"/>
          </a:p>
        </p:txBody>
      </p:sp>
    </p:spTree>
    <p:extLst>
      <p:ext uri="{BB962C8B-B14F-4D97-AF65-F5344CB8AC3E}">
        <p14:creationId xmlns:p14="http://schemas.microsoft.com/office/powerpoint/2010/main" val="417521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570038"/>
          </a:xfrm>
        </p:spPr>
        <p:txBody>
          <a:bodyPr>
            <a:normAutofit/>
          </a:bodyPr>
          <a:lstStyle/>
          <a:p>
            <a:pPr lvl="0"/>
            <a:r>
              <a:rPr kumimoji="0" lang="en-US" altLang="en-US" sz="3600" b="1" i="0" u="none" strike="noStrike" cap="none" normalizeH="0" baseline="0" dirty="0" smtClean="0">
                <a:ln>
                  <a:noFill/>
                </a:ln>
                <a:solidFill>
                  <a:srgbClr val="000000"/>
                </a:solidFill>
                <a:effectLst/>
                <a:latin typeface="Arial" pitchFamily="34" charset="0"/>
                <a:cs typeface="Arial" pitchFamily="34" charset="0"/>
              </a:rPr>
              <a:t>Required Application Attachments/Uploads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7617600"/>
              </p:ext>
            </p:extLst>
          </p:nvPr>
        </p:nvGraphicFramePr>
        <p:xfrm>
          <a:off x="533400" y="1143000"/>
          <a:ext cx="8382000" cy="3566160"/>
        </p:xfrm>
        <a:graphic>
          <a:graphicData uri="http://schemas.openxmlformats.org/drawingml/2006/table">
            <a:tbl>
              <a:tblPr/>
              <a:tblGrid>
                <a:gridCol w="8382000"/>
              </a:tblGrid>
              <a:tr h="91440">
                <a:tc>
                  <a:txBody>
                    <a:bodyPr/>
                    <a:lstStyle/>
                    <a:p>
                      <a:endParaRPr lang="en-US" dirty="0">
                        <a:effectLst/>
                      </a:endParaRPr>
                    </a:p>
                  </a:txBody>
                  <a:tcPr marL="0" marR="0" marT="0" marB="0" anchor="ctr">
                    <a:lnL>
                      <a:noFill/>
                    </a:lnL>
                    <a:lnR>
                      <a:noFill/>
                    </a:lnR>
                    <a:lnT>
                      <a:noFill/>
                    </a:lnT>
                    <a:lnB>
                      <a:noFill/>
                    </a:lnB>
                    <a:solidFill>
                      <a:srgbClr val="FFFFFF"/>
                    </a:solidFill>
                  </a:tcPr>
                </a:tc>
              </a:tr>
              <a:tr h="0">
                <a:tc>
                  <a:txBody>
                    <a:bodyPr/>
                    <a:lstStyle/>
                    <a:p>
                      <a:pPr algn="ctr"/>
                      <a:endParaRPr lang="en-US" b="1" dirty="0">
                        <a:effectLst/>
                      </a:endParaRPr>
                    </a:p>
                    <a:p>
                      <a:pPr>
                        <a:buFont typeface="Arial"/>
                        <a:buChar char="•"/>
                      </a:pPr>
                      <a:r>
                        <a:rPr lang="en-US" dirty="0">
                          <a:effectLst/>
                        </a:rPr>
                        <a:t>The </a:t>
                      </a:r>
                      <a:r>
                        <a:rPr lang="en-US" dirty="0" smtClean="0">
                          <a:effectLst/>
                        </a:rPr>
                        <a:t>following </a:t>
                      </a:r>
                      <a:r>
                        <a:rPr lang="en-US" dirty="0">
                          <a:effectLst/>
                        </a:rPr>
                        <a:t>items listed below must be submitted (uploaded) for the Star application:</a:t>
                      </a:r>
                      <a:br>
                        <a:rPr lang="en-US" dirty="0">
                          <a:effectLst/>
                        </a:rPr>
                      </a:br>
                      <a:r>
                        <a:rPr lang="en-US" dirty="0">
                          <a:effectLst/>
                        </a:rPr>
                        <a:t/>
                      </a:r>
                      <a:br>
                        <a:rPr lang="en-US" dirty="0">
                          <a:effectLst/>
                        </a:rPr>
                      </a:br>
                      <a:r>
                        <a:rPr lang="en-US" b="1" dirty="0">
                          <a:effectLst/>
                        </a:rPr>
                        <a:t>SAE Agreements</a:t>
                      </a:r>
                      <a:r>
                        <a:rPr lang="en-US" dirty="0">
                          <a:effectLst/>
                        </a:rPr>
                        <a:t> Attach a copy of your most recent SAE partnership, rental, Family Corporation or occupational training agreement.</a:t>
                      </a:r>
                    </a:p>
                    <a:p>
                      <a:pPr>
                        <a:buFont typeface="Arial"/>
                        <a:buChar char="•"/>
                      </a:pPr>
                      <a:r>
                        <a:rPr lang="en-US" b="1" dirty="0">
                          <a:effectLst/>
                        </a:rPr>
                        <a:t>Recommendations</a:t>
                      </a:r>
                      <a:r>
                        <a:rPr lang="en-US" dirty="0">
                          <a:effectLst/>
                        </a:rPr>
                        <a:t> three one-page recommendations:</a:t>
                      </a:r>
                      <a:br>
                        <a:rPr lang="en-US" dirty="0">
                          <a:effectLst/>
                        </a:rPr>
                      </a:br>
                      <a:r>
                        <a:rPr lang="en-US" dirty="0">
                          <a:effectLst/>
                        </a:rPr>
                        <a:t>1. Agriculture instructor recommendation, and</a:t>
                      </a:r>
                      <a:br>
                        <a:rPr lang="en-US" dirty="0">
                          <a:effectLst/>
                        </a:rPr>
                      </a:br>
                      <a:r>
                        <a:rPr lang="en-US" dirty="0">
                          <a:effectLst/>
                        </a:rPr>
                        <a:t>2. Two other recommendations (if your SAEs include placement, please include at least one employer recommendation).</a:t>
                      </a:r>
                    </a:p>
                    <a:p>
                      <a:pPr>
                        <a:buFont typeface="Arial"/>
                        <a:buChar char="•"/>
                      </a:pPr>
                      <a:r>
                        <a:rPr lang="en-US" dirty="0">
                          <a:effectLst/>
                        </a:rPr>
                        <a:t>Each requirement must be uploaded as a PDF. Each PDF must be less than 5 megabytes in size.</a:t>
                      </a:r>
                    </a:p>
                    <a:p>
                      <a:pPr>
                        <a:buFont typeface="Arial"/>
                        <a:buChar char="•"/>
                      </a:pPr>
                      <a:r>
                        <a:rPr lang="en-US" dirty="0">
                          <a:effectLst/>
                        </a:rPr>
                        <a:t>Select a file, and then wait for the file to finish uploading.</a:t>
                      </a:r>
                    </a:p>
                  </a:txBody>
                  <a:tcPr marL="38100" marR="76200" marT="0"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4122277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PRINT and EDIT</a:t>
            </a:r>
            <a:endParaRPr lang="en-US" dirty="0"/>
          </a:p>
        </p:txBody>
      </p:sp>
      <p:sp>
        <p:nvSpPr>
          <p:cNvPr id="3" name="Content Placeholder 2"/>
          <p:cNvSpPr>
            <a:spLocks noGrp="1"/>
          </p:cNvSpPr>
          <p:nvPr>
            <p:ph idx="1"/>
          </p:nvPr>
        </p:nvSpPr>
        <p:spPr/>
        <p:txBody>
          <a:bodyPr/>
          <a:lstStyle/>
          <a:p>
            <a:r>
              <a:rPr lang="en-US" dirty="0" smtClean="0"/>
              <a:t>Print the application</a:t>
            </a:r>
          </a:p>
          <a:p>
            <a:r>
              <a:rPr lang="en-US" dirty="0" smtClean="0"/>
              <a:t>Have your mentor read it and give you thoughts: have you used terms correctly.</a:t>
            </a:r>
          </a:p>
          <a:p>
            <a:r>
              <a:rPr lang="en-US" dirty="0" smtClean="0"/>
              <a:t>Grammar!! Spelling!!!</a:t>
            </a:r>
          </a:p>
          <a:p>
            <a:r>
              <a:rPr lang="en-US" dirty="0" smtClean="0"/>
              <a:t>Go over the application, today, then, go over it again in a week and make more edits.</a:t>
            </a:r>
          </a:p>
          <a:p>
            <a:pPr marL="0" indent="0">
              <a:buNone/>
            </a:pPr>
            <a:endParaRPr lang="en-US" dirty="0" smtClean="0"/>
          </a:p>
          <a:p>
            <a:endParaRPr lang="en-US" dirty="0"/>
          </a:p>
        </p:txBody>
      </p:sp>
    </p:spTree>
    <p:extLst>
      <p:ext uri="{BB962C8B-B14F-4D97-AF65-F5344CB8AC3E}">
        <p14:creationId xmlns:p14="http://schemas.microsoft.com/office/powerpoint/2010/main" val="3041411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Rubrics</a:t>
            </a:r>
            <a:endParaRPr lang="en-US" dirty="0"/>
          </a:p>
        </p:txBody>
      </p:sp>
      <p:sp>
        <p:nvSpPr>
          <p:cNvPr id="3" name="Content Placeholder 2"/>
          <p:cNvSpPr>
            <a:spLocks noGrp="1"/>
          </p:cNvSpPr>
          <p:nvPr>
            <p:ph idx="1"/>
          </p:nvPr>
        </p:nvSpPr>
        <p:spPr/>
        <p:txBody>
          <a:bodyPr/>
          <a:lstStyle/>
          <a:p>
            <a:r>
              <a:rPr lang="en-US" dirty="0" smtClean="0"/>
              <a:t>Rubrics can be found at:</a:t>
            </a:r>
          </a:p>
          <a:p>
            <a:r>
              <a:rPr lang="en-US" dirty="0" smtClean="0"/>
              <a:t>Paffa.org/FFA/Degrees </a:t>
            </a:r>
            <a:r>
              <a:rPr lang="en-US" smtClean="0"/>
              <a:t>and Awards</a:t>
            </a:r>
          </a:p>
          <a:p>
            <a:endParaRPr lang="en-US"/>
          </a:p>
        </p:txBody>
      </p:sp>
    </p:spTree>
    <p:extLst>
      <p:ext uri="{BB962C8B-B14F-4D97-AF65-F5344CB8AC3E}">
        <p14:creationId xmlns:p14="http://schemas.microsoft.com/office/powerpoint/2010/main" val="2989754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6193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1052997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01369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Notes 2</a:t>
            </a:r>
            <a:endParaRPr lang="en-US" dirty="0"/>
          </a:p>
        </p:txBody>
      </p:sp>
      <p:sp>
        <p:nvSpPr>
          <p:cNvPr id="3" name="Content Placeholder 2"/>
          <p:cNvSpPr>
            <a:spLocks noGrp="1"/>
          </p:cNvSpPr>
          <p:nvPr>
            <p:ph idx="1"/>
          </p:nvPr>
        </p:nvSpPr>
        <p:spPr/>
        <p:txBody>
          <a:bodyPr>
            <a:normAutofit/>
          </a:bodyPr>
          <a:lstStyle/>
          <a:p>
            <a:r>
              <a:rPr lang="en-US" sz="2400" dirty="0" smtClean="0"/>
              <a:t>Livestock projects should consider production topics in the application.  Decisions that made the project more profitable.  Don’t focus on the showing aspect of the project, you can mention that, but, don’t dwell on it.  Judges what to know what production skills/knowledge you learned related to the industry that you were part of. </a:t>
            </a:r>
          </a:p>
          <a:p>
            <a:r>
              <a:rPr lang="en-US" sz="2400" dirty="0" smtClean="0"/>
              <a:t>Talk about what you did to prevent diseases/parasites, problems. If the animals were vaccinated, what were they given and why?</a:t>
            </a:r>
          </a:p>
          <a:p>
            <a:r>
              <a:rPr lang="en-US" sz="2400" dirty="0" smtClean="0"/>
              <a:t>Throughout the application you will see </a:t>
            </a:r>
            <a:r>
              <a:rPr lang="en-US" sz="2400" dirty="0" smtClean="0">
                <a:solidFill>
                  <a:srgbClr val="00B050"/>
                </a:solidFill>
              </a:rPr>
              <a:t>?  </a:t>
            </a:r>
            <a:r>
              <a:rPr lang="en-US" sz="2400" dirty="0" smtClean="0"/>
              <a:t>Click on those for info related to the application area where you are working.</a:t>
            </a:r>
            <a:endParaRPr lang="en-US" sz="2400" dirty="0"/>
          </a:p>
        </p:txBody>
      </p:sp>
    </p:spTree>
    <p:extLst>
      <p:ext uri="{BB962C8B-B14F-4D97-AF65-F5344CB8AC3E}">
        <p14:creationId xmlns:p14="http://schemas.microsoft.com/office/powerpoint/2010/main" val="2747096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7772400" cy="1470025"/>
          </a:xfrm>
        </p:spPr>
        <p:txBody>
          <a:bodyPr>
            <a:noAutofit/>
          </a:bodyPr>
          <a:lstStyle/>
          <a:p>
            <a:r>
              <a:rPr lang="en-US" sz="3200" b="1" dirty="0"/>
              <a:t>1. Briefly explain your SAE and how it related to this award area.</a:t>
            </a:r>
            <a:r>
              <a:rPr lang="en-US" sz="3200" dirty="0"/>
              <a:t> </a:t>
            </a:r>
          </a:p>
        </p:txBody>
      </p:sp>
      <p:sp>
        <p:nvSpPr>
          <p:cNvPr id="4" name="TextBox 3"/>
          <p:cNvSpPr txBox="1"/>
          <p:nvPr/>
        </p:nvSpPr>
        <p:spPr>
          <a:xfrm>
            <a:off x="685800" y="1533435"/>
            <a:ext cx="8077200" cy="3693319"/>
          </a:xfrm>
          <a:prstGeom prst="rect">
            <a:avLst/>
          </a:prstGeom>
          <a:noFill/>
        </p:spPr>
        <p:txBody>
          <a:bodyPr wrap="square" rtlCol="0">
            <a:spAutoFit/>
          </a:bodyPr>
          <a:lstStyle/>
          <a:p>
            <a:r>
              <a:rPr lang="en-US" dirty="0" smtClean="0"/>
              <a:t>Some questions to consider and include:</a:t>
            </a:r>
          </a:p>
          <a:p>
            <a:pPr marL="342900" indent="-342900">
              <a:buAutoNum type="arabicPeriod"/>
            </a:pPr>
            <a:r>
              <a:rPr lang="en-US" dirty="0" smtClean="0"/>
              <a:t>How/when did your SAE start?</a:t>
            </a:r>
          </a:p>
          <a:p>
            <a:pPr marL="342900" indent="-342900">
              <a:buAutoNum type="arabicPeriod"/>
            </a:pPr>
            <a:r>
              <a:rPr lang="en-US" dirty="0" smtClean="0"/>
              <a:t>How did you get interested in this area?</a:t>
            </a:r>
          </a:p>
          <a:p>
            <a:r>
              <a:rPr lang="en-US" dirty="0" smtClean="0"/>
              <a:t>3. What was/were your role/responsibilities in the project?</a:t>
            </a:r>
          </a:p>
          <a:p>
            <a:r>
              <a:rPr lang="en-US" dirty="0" smtClean="0"/>
              <a:t>4. How did your roles grow/change over the years?</a:t>
            </a:r>
          </a:p>
          <a:p>
            <a:r>
              <a:rPr lang="en-US" dirty="0" smtClean="0"/>
              <a:t>4. For placement projects, what tasks did you do at the beginning and how did they change?</a:t>
            </a:r>
          </a:p>
          <a:p>
            <a:r>
              <a:rPr lang="en-US" dirty="0" smtClean="0"/>
              <a:t>5. Who helped you get started or was instrumental in your project/mentor?</a:t>
            </a:r>
          </a:p>
          <a:p>
            <a:r>
              <a:rPr lang="en-US" dirty="0" smtClean="0"/>
              <a:t>6. It’s OK that they helped you, be careful using “we” too much, we want to know YOUR roles!</a:t>
            </a:r>
          </a:p>
          <a:p>
            <a:endParaRPr lang="en-US" dirty="0" smtClean="0"/>
          </a:p>
          <a:p>
            <a:endParaRPr lang="en-US" dirty="0" smtClean="0"/>
          </a:p>
          <a:p>
            <a:pPr marL="342900" indent="-342900">
              <a:buAutoNum type="arabicPeriod"/>
            </a:pPr>
            <a:endParaRPr lang="en-US" dirty="0"/>
          </a:p>
        </p:txBody>
      </p:sp>
    </p:spTree>
    <p:extLst>
      <p:ext uri="{BB962C8B-B14F-4D97-AF65-F5344CB8AC3E}">
        <p14:creationId xmlns:p14="http://schemas.microsoft.com/office/powerpoint/2010/main" val="4027954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82762"/>
          </a:xfrm>
        </p:spPr>
        <p:txBody>
          <a:bodyPr>
            <a:noAutofit/>
          </a:bodyPr>
          <a:lstStyle/>
          <a:p>
            <a:r>
              <a:rPr lang="en-US" sz="2000" b="1" dirty="0"/>
              <a:t>2. Briefly explain how your roles, responsibilities, and/or management decisions related to this award area changed.</a:t>
            </a:r>
            <a:r>
              <a:rPr lang="en-US" sz="2000" dirty="0"/>
              <a:t>  </a:t>
            </a:r>
            <a:r>
              <a:rPr lang="en-US" sz="2000" dirty="0" smtClean="0"/>
              <a:t/>
            </a:r>
            <a:br>
              <a:rPr lang="en-US" sz="2000" dirty="0" smtClean="0"/>
            </a:br>
            <a:r>
              <a:rPr lang="en-US" sz="2000" dirty="0" smtClean="0"/>
              <a:t/>
            </a:r>
            <a:br>
              <a:rPr lang="en-US" sz="2000" dirty="0" smtClean="0"/>
            </a:br>
            <a:r>
              <a:rPr lang="en-US" sz="2000" dirty="0"/>
              <a:t>(Potentially address management change or if research related explain the complexity of your research project)</a:t>
            </a:r>
          </a:p>
        </p:txBody>
      </p:sp>
      <p:sp>
        <p:nvSpPr>
          <p:cNvPr id="3" name="Content Placeholder 2"/>
          <p:cNvSpPr>
            <a:spLocks noGrp="1"/>
          </p:cNvSpPr>
          <p:nvPr>
            <p:ph idx="1"/>
          </p:nvPr>
        </p:nvSpPr>
        <p:spPr>
          <a:xfrm>
            <a:off x="457200" y="2743200"/>
            <a:ext cx="8229600" cy="3382963"/>
          </a:xfrm>
        </p:spPr>
        <p:txBody>
          <a:bodyPr/>
          <a:lstStyle/>
          <a:p>
            <a:r>
              <a:rPr lang="en-US" sz="2400" dirty="0" smtClean="0"/>
              <a:t>What did you do to improve the project situation?</a:t>
            </a:r>
          </a:p>
          <a:p>
            <a:r>
              <a:rPr lang="en-US" sz="2400" dirty="0" smtClean="0"/>
              <a:t>What management decisions did you make to improve the project the following year</a:t>
            </a:r>
            <a:r>
              <a:rPr lang="en-US" sz="2400" dirty="0" smtClean="0"/>
              <a:t>…</a:t>
            </a:r>
          </a:p>
          <a:p>
            <a:pPr marL="0" indent="0">
              <a:buNone/>
            </a:pPr>
            <a:endParaRPr lang="en-US" sz="2400" dirty="0" smtClean="0"/>
          </a:p>
          <a:p>
            <a:endParaRPr lang="en-US" dirty="0"/>
          </a:p>
        </p:txBody>
      </p:sp>
    </p:spTree>
    <p:extLst>
      <p:ext uri="{BB962C8B-B14F-4D97-AF65-F5344CB8AC3E}">
        <p14:creationId xmlns:p14="http://schemas.microsoft.com/office/powerpoint/2010/main" val="1699950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3. Briefly explain what is the single greatest challenge you faced in this award area and how did you overcome that challenge.</a:t>
            </a:r>
            <a:endParaRPr lang="en-US" sz="2400" dirty="0"/>
          </a:p>
        </p:txBody>
      </p:sp>
      <p:sp>
        <p:nvSpPr>
          <p:cNvPr id="3" name="Content Placeholder 2"/>
          <p:cNvSpPr>
            <a:spLocks noGrp="1"/>
          </p:cNvSpPr>
          <p:nvPr>
            <p:ph idx="1"/>
          </p:nvPr>
        </p:nvSpPr>
        <p:spPr/>
        <p:txBody>
          <a:bodyPr>
            <a:normAutofit lnSpcReduction="10000"/>
          </a:bodyPr>
          <a:lstStyle/>
          <a:p>
            <a:r>
              <a:rPr lang="en-US" sz="2400" dirty="0" smtClean="0"/>
              <a:t>This is a challenge </a:t>
            </a:r>
            <a:r>
              <a:rPr lang="en-US" sz="2400" b="1" dirty="0" smtClean="0"/>
              <a:t>related to the project.</a:t>
            </a:r>
          </a:p>
          <a:p>
            <a:r>
              <a:rPr lang="en-US" sz="2400" dirty="0" smtClean="0"/>
              <a:t>Time management is a challenge that everyone has, don’t use that…</a:t>
            </a:r>
          </a:p>
          <a:p>
            <a:r>
              <a:rPr lang="en-US" sz="2400" dirty="0" smtClean="0"/>
              <a:t>Maybe: you learned a new clipping technique. </a:t>
            </a:r>
          </a:p>
          <a:p>
            <a:r>
              <a:rPr lang="en-US" sz="2400" dirty="0"/>
              <a:t>Y</a:t>
            </a:r>
            <a:r>
              <a:rPr lang="en-US" sz="2400" dirty="0" smtClean="0"/>
              <a:t>ou had a fly issue</a:t>
            </a:r>
          </a:p>
          <a:p>
            <a:r>
              <a:rPr lang="en-US" sz="2400" dirty="0" smtClean="0"/>
              <a:t>Your rabbits wouldn’t breed in the winter</a:t>
            </a:r>
          </a:p>
          <a:p>
            <a:r>
              <a:rPr lang="en-US" sz="2400" dirty="0" smtClean="0"/>
              <a:t>Profitability was an </a:t>
            </a:r>
            <a:r>
              <a:rPr lang="en-US" sz="2400" dirty="0" smtClean="0"/>
              <a:t>issue/cost of feed/supplies</a:t>
            </a:r>
            <a:endParaRPr lang="en-US" sz="2400" dirty="0" smtClean="0"/>
          </a:p>
          <a:p>
            <a:r>
              <a:rPr lang="en-US" sz="2400" dirty="0" smtClean="0"/>
              <a:t>Housing for an expanding project…</a:t>
            </a:r>
          </a:p>
          <a:p>
            <a:r>
              <a:rPr lang="en-US" sz="2400" dirty="0" smtClean="0"/>
              <a:t>How did YOU overcome that challenge.. What did YOU do</a:t>
            </a:r>
            <a:r>
              <a:rPr lang="en-US" sz="2400" dirty="0" smtClean="0"/>
              <a:t>?</a:t>
            </a:r>
          </a:p>
          <a:p>
            <a:r>
              <a:rPr lang="en-US" sz="2400" dirty="0" smtClean="0"/>
              <a:t>Someone could have helped you, but, what did YOU do?</a:t>
            </a:r>
            <a:endParaRPr lang="en-US" sz="2400" dirty="0" smtClean="0"/>
          </a:p>
          <a:p>
            <a:r>
              <a:rPr lang="en-US" sz="2400" dirty="0" smtClean="0"/>
              <a:t>How is it working, now?</a:t>
            </a:r>
            <a:endParaRPr lang="en-US" sz="2400" dirty="0"/>
          </a:p>
        </p:txBody>
      </p:sp>
    </p:spTree>
    <p:extLst>
      <p:ext uri="{BB962C8B-B14F-4D97-AF65-F5344CB8AC3E}">
        <p14:creationId xmlns:p14="http://schemas.microsoft.com/office/powerpoint/2010/main" val="2967852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Briefly explain your three greatest accomplishments as it pertains to this award area.</a:t>
            </a:r>
            <a:endParaRPr lang="en-US" sz="2400" dirty="0"/>
          </a:p>
        </p:txBody>
      </p:sp>
      <p:sp>
        <p:nvSpPr>
          <p:cNvPr id="3" name="Content Placeholder 2"/>
          <p:cNvSpPr>
            <a:spLocks noGrp="1"/>
          </p:cNvSpPr>
          <p:nvPr>
            <p:ph idx="1"/>
          </p:nvPr>
        </p:nvSpPr>
        <p:spPr/>
        <p:txBody>
          <a:bodyPr>
            <a:normAutofit/>
          </a:bodyPr>
          <a:lstStyle/>
          <a:p>
            <a:r>
              <a:rPr lang="en-US" sz="2000" b="1" dirty="0" smtClean="0"/>
              <a:t>Some </a:t>
            </a:r>
            <a:r>
              <a:rPr lang="en-US" sz="2000" b="1" dirty="0"/>
              <a:t>areas to cover include:</a:t>
            </a:r>
            <a:br>
              <a:rPr lang="en-US" sz="2000" b="1" dirty="0"/>
            </a:br>
            <a:r>
              <a:rPr lang="en-US" sz="2000" dirty="0"/>
              <a:t>(1) Have you participated in trainings or experiences that have impacted the success of the company, or your growth as an employee?</a:t>
            </a:r>
            <a:r>
              <a:rPr lang="en-US" sz="2000" dirty="0" smtClean="0"/>
              <a:t/>
            </a:r>
            <a:br>
              <a:rPr lang="en-US" sz="2000" dirty="0" smtClean="0"/>
            </a:br>
            <a:r>
              <a:rPr lang="en-US" sz="2000" dirty="0"/>
              <a:t>(2) As an entrepreneur, have you increased or expanded your enterprise?  </a:t>
            </a:r>
            <a:r>
              <a:rPr lang="en-US" sz="2000" dirty="0" smtClean="0"/>
              <a:t/>
            </a:r>
            <a:br>
              <a:rPr lang="en-US" sz="2000" dirty="0" smtClean="0"/>
            </a:br>
            <a:r>
              <a:rPr lang="en-US" sz="2000" dirty="0"/>
              <a:t>(3) Has your research produced findings that support or reject your hypothesis?</a:t>
            </a:r>
            <a:r>
              <a:rPr lang="en-US" sz="2000" dirty="0" smtClean="0"/>
              <a:t/>
            </a:r>
            <a:br>
              <a:rPr lang="en-US" sz="2000" dirty="0" smtClean="0"/>
            </a:br>
            <a:r>
              <a:rPr lang="en-US" sz="2000" dirty="0"/>
              <a:t>(4) Did a research experiment lead to a new patent or method</a:t>
            </a:r>
            <a:r>
              <a:rPr lang="en-US" sz="2000" dirty="0" smtClean="0"/>
              <a:t>?</a:t>
            </a:r>
          </a:p>
          <a:p>
            <a:r>
              <a:rPr lang="en-US" sz="2000" dirty="0" smtClean="0"/>
              <a:t>If you talk about show ring results, use it only once and how was that important to the overall industry or your knowledge of the industry?</a:t>
            </a:r>
          </a:p>
          <a:p>
            <a:endParaRPr lang="en-US" sz="2000" dirty="0"/>
          </a:p>
        </p:txBody>
      </p:sp>
    </p:spTree>
    <p:extLst>
      <p:ext uri="{BB962C8B-B14F-4D97-AF65-F5344CB8AC3E}">
        <p14:creationId xmlns:p14="http://schemas.microsoft.com/office/powerpoint/2010/main" val="676603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a:t>Identify three experiences from your SAE in this award area, and explain how they will impact your future.</a:t>
            </a:r>
            <a:endParaRPr lang="en-US" sz="2400" dirty="0"/>
          </a:p>
        </p:txBody>
      </p:sp>
      <p:sp>
        <p:nvSpPr>
          <p:cNvPr id="3" name="Content Placeholder 2"/>
          <p:cNvSpPr>
            <a:spLocks noGrp="1"/>
          </p:cNvSpPr>
          <p:nvPr>
            <p:ph idx="1"/>
          </p:nvPr>
        </p:nvSpPr>
        <p:spPr/>
        <p:txBody>
          <a:bodyPr/>
          <a:lstStyle/>
          <a:p>
            <a:r>
              <a:rPr lang="en-US" sz="2400" dirty="0" smtClean="0"/>
              <a:t>I learned this… and will be able to use it for….</a:t>
            </a:r>
          </a:p>
          <a:p>
            <a:r>
              <a:rPr lang="en-US" sz="2400" dirty="0" smtClean="0"/>
              <a:t>Even if you are not planning to “do” your specific SAE topic as a career, there must me something that you learned/did that you can use in the future? OR something that someone taught you?</a:t>
            </a:r>
          </a:p>
          <a:p>
            <a:endParaRPr lang="en-US" sz="2400" dirty="0" smtClean="0"/>
          </a:p>
          <a:p>
            <a:endParaRPr lang="en-US" dirty="0"/>
          </a:p>
        </p:txBody>
      </p:sp>
    </p:spTree>
    <p:extLst>
      <p:ext uri="{BB962C8B-B14F-4D97-AF65-F5344CB8AC3E}">
        <p14:creationId xmlns:p14="http://schemas.microsoft.com/office/powerpoint/2010/main" val="17015363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Outcomes and Efficiencies</a:t>
            </a:r>
            <a:endParaRPr lang="en-US" dirty="0"/>
          </a:p>
        </p:txBody>
      </p:sp>
      <p:sp>
        <p:nvSpPr>
          <p:cNvPr id="5" name="Content Placeholder 4"/>
          <p:cNvSpPr>
            <a:spLocks noGrp="1"/>
          </p:cNvSpPr>
          <p:nvPr>
            <p:ph idx="1"/>
          </p:nvPr>
        </p:nvSpPr>
        <p:spPr/>
        <p:txBody>
          <a:bodyPr>
            <a:normAutofit/>
          </a:bodyPr>
          <a:lstStyle/>
          <a:p>
            <a:pPr>
              <a:buFont typeface="Arial"/>
              <a:buChar char="•"/>
            </a:pPr>
            <a:r>
              <a:rPr lang="en-US" sz="1400" dirty="0" smtClean="0">
                <a:solidFill>
                  <a:srgbClr val="333333"/>
                </a:solidFill>
                <a:effectLst/>
                <a:latin typeface="Segoe UI"/>
              </a:rPr>
              <a:t>An efficiency factor is related to improving your entrepreneurship SAE project.  Examples could </a:t>
            </a:r>
            <a:r>
              <a:rPr lang="en-US" sz="1400" dirty="0" err="1" smtClean="0">
                <a:solidFill>
                  <a:srgbClr val="333333"/>
                </a:solidFill>
                <a:effectLst/>
                <a:latin typeface="Segoe UI"/>
              </a:rPr>
              <a:t>include:In</a:t>
            </a:r>
            <a:r>
              <a:rPr lang="en-US" sz="1400" dirty="0" smtClean="0">
                <a:solidFill>
                  <a:srgbClr val="333333"/>
                </a:solidFill>
                <a:effectLst/>
                <a:latin typeface="Segoe UI"/>
              </a:rPr>
              <a:t> year 1 (2013), your initial analysis of feed efficiency for your market steers averaged 1.2 </a:t>
            </a:r>
            <a:r>
              <a:rPr lang="en-US" sz="1400" dirty="0" err="1" smtClean="0">
                <a:solidFill>
                  <a:srgbClr val="333333"/>
                </a:solidFill>
                <a:effectLst/>
                <a:latin typeface="Segoe UI"/>
              </a:rPr>
              <a:t>lbs</a:t>
            </a:r>
            <a:r>
              <a:rPr lang="en-US" sz="1400" dirty="0" smtClean="0">
                <a:solidFill>
                  <a:srgbClr val="333333"/>
                </a:solidFill>
                <a:effectLst/>
                <a:latin typeface="Segoe UI"/>
              </a:rPr>
              <a:t> of gain per day.  However in year 2 (2014), your markets steers averaged 1.9 </a:t>
            </a:r>
            <a:r>
              <a:rPr lang="en-US" sz="1400" dirty="0" err="1" smtClean="0">
                <a:solidFill>
                  <a:srgbClr val="333333"/>
                </a:solidFill>
                <a:effectLst/>
                <a:latin typeface="Segoe UI"/>
              </a:rPr>
              <a:t>lbs</a:t>
            </a:r>
            <a:r>
              <a:rPr lang="en-US" sz="1400" dirty="0" smtClean="0">
                <a:solidFill>
                  <a:srgbClr val="333333"/>
                </a:solidFill>
                <a:effectLst/>
                <a:latin typeface="Segoe UI"/>
              </a:rPr>
              <a:t> of gain per day.</a:t>
            </a:r>
          </a:p>
          <a:p>
            <a:pPr>
              <a:buFont typeface="Arial"/>
              <a:buChar char="•"/>
            </a:pPr>
            <a:r>
              <a:rPr lang="en-US" sz="1400" dirty="0" smtClean="0">
                <a:solidFill>
                  <a:srgbClr val="333333"/>
                </a:solidFill>
                <a:effectLst/>
                <a:latin typeface="Segoe UI"/>
              </a:rPr>
              <a:t>In year 1 (2013), your initial average sales price of show pigs was $200 per head, but by the end of the year (2013) your average price had risen to $300 per head and was the result improved placings of previously sold offspring.</a:t>
            </a:r>
          </a:p>
          <a:p>
            <a:pPr>
              <a:buFont typeface="Arial"/>
              <a:buChar char="•"/>
            </a:pPr>
            <a:r>
              <a:rPr lang="en-US" sz="1400" dirty="0" smtClean="0">
                <a:solidFill>
                  <a:srgbClr val="333333"/>
                </a:solidFill>
                <a:effectLst/>
                <a:latin typeface="Segoe UI"/>
              </a:rPr>
              <a:t>The key is to develop quantifiable measures that clearly define improvement or value of the change.</a:t>
            </a:r>
          </a:p>
          <a:p>
            <a:r>
              <a:rPr lang="en-US" sz="1400" dirty="0" smtClean="0"/>
              <a:t>NOTE: for livestock projects, if you are using the livestock managers, some of the efficiencies are calculated for you in the reports tab!</a:t>
            </a:r>
          </a:p>
          <a:p>
            <a:r>
              <a:rPr lang="en-US" sz="1400" dirty="0"/>
              <a:t>In the achievement do NOT use 100% achieved, you always have room to grow</a:t>
            </a:r>
            <a:r>
              <a:rPr lang="en-US" sz="1400" dirty="0" smtClean="0"/>
              <a:t>.</a:t>
            </a:r>
          </a:p>
          <a:p>
            <a:r>
              <a:rPr lang="en-US" sz="1400" dirty="0" smtClean="0"/>
              <a:t>Look on line, there are samples of applications that you can refer to.  Do NOT copy any info word for word and use it, it might get “flagged” down the road.</a:t>
            </a:r>
          </a:p>
          <a:p>
            <a:endParaRPr lang="en-US" sz="1400" dirty="0"/>
          </a:p>
          <a:p>
            <a:pPr marL="0" indent="0">
              <a:buNone/>
            </a:pPr>
            <a:endParaRPr lang="en-US" dirty="0" smtClean="0"/>
          </a:p>
        </p:txBody>
      </p:sp>
    </p:spTree>
    <p:extLst>
      <p:ext uri="{BB962C8B-B14F-4D97-AF65-F5344CB8AC3E}">
        <p14:creationId xmlns:p14="http://schemas.microsoft.com/office/powerpoint/2010/main" val="1848653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Skills, Competencies and Knowledge</a:t>
            </a:r>
            <a:endParaRPr lang="en-US" dirty="0"/>
          </a:p>
        </p:txBody>
      </p:sp>
      <p:sp>
        <p:nvSpPr>
          <p:cNvPr id="3" name="Content Placeholder 2"/>
          <p:cNvSpPr>
            <a:spLocks noGrp="1"/>
          </p:cNvSpPr>
          <p:nvPr>
            <p:ph idx="1"/>
          </p:nvPr>
        </p:nvSpPr>
        <p:spPr/>
        <p:txBody>
          <a:bodyPr>
            <a:normAutofit fontScale="55000" lnSpcReduction="20000"/>
          </a:bodyPr>
          <a:lstStyle/>
          <a:p>
            <a:r>
              <a:rPr lang="en-US" dirty="0"/>
              <a:t>In your own words, how did this skill area specifically relate to your SAE project? Quantifiable values help support your growth, so add related details to each skill area and your SAE(s).</a:t>
            </a:r>
          </a:p>
          <a:p>
            <a:r>
              <a:rPr lang="en-US" b="1" dirty="0"/>
              <a:t>Some areas to cover include:</a:t>
            </a:r>
            <a:br>
              <a:rPr lang="en-US" b="1" dirty="0"/>
            </a:br>
            <a:r>
              <a:rPr lang="en-US" dirty="0"/>
              <a:t>(1) AFNR Skill Area of Nutrition = My market animal project averaged 2.1 pounds of gain per pound of feed and this causes my project to have improved gains, which results in lower cost per </a:t>
            </a:r>
            <a:r>
              <a:rPr lang="en-US" dirty="0" err="1"/>
              <a:t>lbs</a:t>
            </a:r>
            <a:r>
              <a:rPr lang="en-US" dirty="0"/>
              <a:t> of gain and improved profits.</a:t>
            </a:r>
            <a:br>
              <a:rPr lang="en-US" dirty="0"/>
            </a:br>
            <a:r>
              <a:rPr lang="en-US" dirty="0"/>
              <a:t>(2) AFNR Skill of Record Keeping = In using my record system and tracking hours, I was able to learn that each yard I mowed took 2 </a:t>
            </a:r>
            <a:r>
              <a:rPr lang="en-US" dirty="0" err="1"/>
              <a:t>hrs</a:t>
            </a:r>
            <a:r>
              <a:rPr lang="en-US" dirty="0"/>
              <a:t>, which results in a $15.50 per hour rate of net income.  This enabled me to better manage my time and bid new projects that could increase my businesses sales.</a:t>
            </a:r>
            <a:br>
              <a:rPr lang="en-US" dirty="0"/>
            </a:br>
            <a:r>
              <a:rPr lang="en-US" dirty="0"/>
              <a:t>(3) AFNR Skill Area of Food Processing and Trends = In custom processing of deer and customer surveys, you learn that customers desire sausage over steak products 2 to 1.  This allowed me to better understand customer needs and offer pre-processed products for sale and grow my business.</a:t>
            </a:r>
          </a:p>
          <a:p>
            <a:endParaRPr lang="en-US" dirty="0"/>
          </a:p>
        </p:txBody>
      </p:sp>
    </p:spTree>
    <p:extLst>
      <p:ext uri="{BB962C8B-B14F-4D97-AF65-F5344CB8AC3E}">
        <p14:creationId xmlns:p14="http://schemas.microsoft.com/office/powerpoint/2010/main" val="40059432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TotalTime>
  <Words>1195</Words>
  <Application>Microsoft Office PowerPoint</Application>
  <PresentationFormat>On-screen Show (4:3)</PresentationFormat>
  <Paragraphs>98</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General Notes for Star</vt:lpstr>
      <vt:lpstr>General Notes 2</vt:lpstr>
      <vt:lpstr>1. Briefly explain your SAE and how it related to this award area. </vt:lpstr>
      <vt:lpstr>2. Briefly explain how your roles, responsibilities, and/or management decisions related to this award area changed.    (Potentially address management change or if research related explain the complexity of your research project)</vt:lpstr>
      <vt:lpstr>3. Briefly explain what is the single greatest challenge you faced in this award area and how did you overcome that challenge.</vt:lpstr>
      <vt:lpstr>Briefly explain your three greatest accomplishments as it pertains to this award area.</vt:lpstr>
      <vt:lpstr>Identify three experiences from your SAE in this award area, and explain how they will impact your future.</vt:lpstr>
      <vt:lpstr>Outcomes and Efficiencies</vt:lpstr>
      <vt:lpstr>Skills, Competencies and Knowledge</vt:lpstr>
      <vt:lpstr>Resume </vt:lpstr>
      <vt:lpstr>Personal Narrative</vt:lpstr>
      <vt:lpstr>Photos</vt:lpstr>
      <vt:lpstr>Required Application Attachments/Uploads</vt:lpstr>
      <vt:lpstr>PRINT and EDIT</vt:lpstr>
      <vt:lpstr>Rubrics</vt:lpstr>
      <vt:lpstr>PowerPoint Presentation</vt:lpstr>
      <vt:lpstr>PowerPoint Presentation</vt:lpstr>
      <vt:lpstr>PowerPoint Presentation</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Notes for Star</dc:title>
  <dc:creator>Carole Fay</dc:creator>
  <cp:lastModifiedBy>Carole Fay</cp:lastModifiedBy>
  <cp:revision>16</cp:revision>
  <dcterms:created xsi:type="dcterms:W3CDTF">2021-10-05T19:58:36Z</dcterms:created>
  <dcterms:modified xsi:type="dcterms:W3CDTF">2021-10-08T13:20:11Z</dcterms:modified>
</cp:coreProperties>
</file>