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49" r:id="rId2"/>
    <p:sldId id="308" r:id="rId3"/>
    <p:sldId id="310" r:id="rId4"/>
    <p:sldId id="850" r:id="rId5"/>
    <p:sldId id="307" r:id="rId6"/>
    <p:sldId id="306" r:id="rId7"/>
    <p:sldId id="311" r:id="rId8"/>
    <p:sldId id="279" r:id="rId9"/>
    <p:sldId id="283" r:id="rId10"/>
    <p:sldId id="280" r:id="rId11"/>
    <p:sldId id="282" r:id="rId12"/>
    <p:sldId id="327" r:id="rId13"/>
    <p:sldId id="328" r:id="rId14"/>
    <p:sldId id="339" r:id="rId15"/>
    <p:sldId id="333" r:id="rId16"/>
    <p:sldId id="855" r:id="rId17"/>
    <p:sldId id="856" r:id="rId18"/>
    <p:sldId id="285" r:id="rId19"/>
    <p:sldId id="336" r:id="rId20"/>
    <p:sldId id="340" r:id="rId21"/>
    <p:sldId id="854" r:id="rId22"/>
    <p:sldId id="343" r:id="rId23"/>
    <p:sldId id="851" r:id="rId24"/>
    <p:sldId id="852" r:id="rId25"/>
    <p:sldId id="85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14401"/>
            <a:ext cx="103632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886200"/>
            <a:ext cx="10363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5211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73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105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25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142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07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63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77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58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34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74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06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4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2F00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A731EF9-FF57-6537-5329-DE6557453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8DFB88E-0A05-FADF-752C-DDF75DAA1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Line 7">
            <a:extLst>
              <a:ext uri="{FF2B5EF4-FFF2-40B4-BE49-F238E27FC236}">
                <a16:creationId xmlns:a16="http://schemas.microsoft.com/office/drawing/2014/main" id="{E8467B3E-9597-BEE8-DEAC-E7184CF75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371600"/>
            <a:ext cx="10972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9484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C5C5-3F41-675F-AF47-2373D741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dirty="0"/>
              <a:t>Turfgrass Insects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5DDF4-76A8-D6AE-5562-C21E23BA4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Annual Bluegrass Weevil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Armyworms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Asiatic Garden Beetle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Black Turfgrass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Ataenius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Beetle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Bluegrass Billbugs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Chinchbugs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Cutworms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 Armyworm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Fire Ants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 June Beetle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Japanese Beetle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 and June Beetles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Masked Chafer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Mole Crickets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Oriental Beetle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Sod Webworms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White Grubs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gbba&amp;l">
            <a:extLst>
              <a:ext uri="{FF2B5EF4-FFF2-40B4-BE49-F238E27FC236}">
                <a16:creationId xmlns:a16="http://schemas.microsoft.com/office/drawing/2014/main" id="{FAC35A72-7AEA-1C3B-CF31-6178DC77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09600"/>
            <a:ext cx="4524375" cy="3087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75420BEB-FC2F-6A5A-AE81-77C641D7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87388"/>
            <a:ext cx="36258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Bluegrass Billbug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31FECEC3-317A-3677-1B02-72410063F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6" y="1717676"/>
            <a:ext cx="209704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Adult and larva</a:t>
            </a:r>
          </a:p>
        </p:txBody>
      </p:sp>
      <p:pic>
        <p:nvPicPr>
          <p:cNvPr id="74757" name="Picture 6" descr="bblarvainstem">
            <a:extLst>
              <a:ext uri="{FF2B5EF4-FFF2-40B4-BE49-F238E27FC236}">
                <a16:creationId xmlns:a16="http://schemas.microsoft.com/office/drawing/2014/main" id="{098E2B79-826B-FB86-A5D1-CD316522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971800"/>
            <a:ext cx="5091113" cy="3314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1" name="Text Box 7">
            <a:extLst>
              <a:ext uri="{FF2B5EF4-FFF2-40B4-BE49-F238E27FC236}">
                <a16:creationId xmlns:a16="http://schemas.microsoft.com/office/drawing/2014/main" id="{45280B1F-F736-AE48-50AD-04CF1CADF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5486400"/>
            <a:ext cx="362310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Larva feeding on crown</a:t>
            </a:r>
          </a:p>
        </p:txBody>
      </p:sp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btugtest2351a">
            <a:extLst>
              <a:ext uri="{FF2B5EF4-FFF2-40B4-BE49-F238E27FC236}">
                <a16:creationId xmlns:a16="http://schemas.microsoft.com/office/drawing/2014/main" id="{F893093C-93CA-E39D-BBF0-547A1DE3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4572000" cy="2800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bbtugtest2351b">
            <a:extLst>
              <a:ext uri="{FF2B5EF4-FFF2-40B4-BE49-F238E27FC236}">
                <a16:creationId xmlns:a16="http://schemas.microsoft.com/office/drawing/2014/main" id="{C3E6088B-121F-9E98-8756-E800C112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590800"/>
            <a:ext cx="5776913" cy="3632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Text Box 4">
            <a:extLst>
              <a:ext uri="{FF2B5EF4-FFF2-40B4-BE49-F238E27FC236}">
                <a16:creationId xmlns:a16="http://schemas.microsoft.com/office/drawing/2014/main" id="{5F4B36BE-BC30-F34D-C1FC-9D5F1F58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6" y="725489"/>
            <a:ext cx="216777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The “Tug Test”</a:t>
            </a:r>
          </a:p>
        </p:txBody>
      </p:sp>
      <p:grpSp>
        <p:nvGrpSpPr>
          <p:cNvPr id="84999" name="Group 7">
            <a:extLst>
              <a:ext uri="{FF2B5EF4-FFF2-40B4-BE49-F238E27FC236}">
                <a16:creationId xmlns:a16="http://schemas.microsoft.com/office/drawing/2014/main" id="{AC0EB2EB-FB7C-EDFC-B81B-20DB366E035B}"/>
              </a:ext>
            </a:extLst>
          </p:cNvPr>
          <p:cNvGrpSpPr>
            <a:grpSpLocks/>
          </p:cNvGrpSpPr>
          <p:nvPr/>
        </p:nvGrpSpPr>
        <p:grpSpPr bwMode="auto">
          <a:xfrm>
            <a:off x="5827713" y="5029202"/>
            <a:ext cx="3173412" cy="1055688"/>
            <a:chOff x="2711" y="3168"/>
            <a:chExt cx="1999" cy="665"/>
          </a:xfrm>
        </p:grpSpPr>
        <p:sp>
          <p:nvSpPr>
            <p:cNvPr id="84997" name="Text Box 5">
              <a:extLst>
                <a:ext uri="{FF2B5EF4-FFF2-40B4-BE49-F238E27FC236}">
                  <a16:creationId xmlns:a16="http://schemas.microsoft.com/office/drawing/2014/main" id="{07C9DDDB-DD50-0F3A-9745-42CB576DC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1" y="3600"/>
              <a:ext cx="1999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Frass – sawdust-like material</a:t>
              </a:r>
            </a:p>
          </p:txBody>
        </p:sp>
        <p:sp>
          <p:nvSpPr>
            <p:cNvPr id="75783" name="Line 6">
              <a:extLst>
                <a:ext uri="{FF2B5EF4-FFF2-40B4-BE49-F238E27FC236}">
                  <a16:creationId xmlns:a16="http://schemas.microsoft.com/office/drawing/2014/main" id="{A5FB2770-5AF9-FDAB-716D-BA3058AFF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4" y="3168"/>
              <a:ext cx="192" cy="4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>
            <a:extLst>
              <a:ext uri="{FF2B5EF4-FFF2-40B4-BE49-F238E27FC236}">
                <a16:creationId xmlns:a16="http://schemas.microsoft.com/office/drawing/2014/main" id="{DA4F74E1-72AB-3CB3-7659-055D9ED1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1517651"/>
            <a:ext cx="4367213" cy="1482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5">
            <a:extLst>
              <a:ext uri="{FF2B5EF4-FFF2-40B4-BE49-F238E27FC236}">
                <a16:creationId xmlns:a16="http://schemas.microsoft.com/office/drawing/2014/main" id="{961E448F-1C34-1337-EF1C-74A329188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614989"/>
            <a:ext cx="1410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0">
                <a:solidFill>
                  <a:srgbClr val="0000FF"/>
                </a:solidFill>
              </a:rPr>
              <a:t>  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6804" name="Rectangle 6">
            <a:extLst>
              <a:ext uri="{FF2B5EF4-FFF2-40B4-BE49-F238E27FC236}">
                <a16:creationId xmlns:a16="http://schemas.microsoft.com/office/drawing/2014/main" id="{68F1B43C-D24E-C0A2-8A5D-FEF2FC62F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00" y="5614989"/>
            <a:ext cx="1798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0">
                <a:solidFill>
                  <a:srgbClr val="00FFFF"/>
                </a:solidFill>
              </a:rPr>
              <a:t>True Armyworm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6805" name="Rectangle 7">
            <a:extLst>
              <a:ext uri="{FF2B5EF4-FFF2-40B4-BE49-F238E27FC236}">
                <a16:creationId xmlns:a16="http://schemas.microsoft.com/office/drawing/2014/main" id="{E5151EF6-F201-9BE5-5A82-E40B6C0E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3" y="5605464"/>
            <a:ext cx="211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0">
                <a:solidFill>
                  <a:srgbClr val="00FFFF"/>
                </a:solidFill>
              </a:rPr>
              <a:t>   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6806" name="Rectangle 8">
            <a:extLst>
              <a:ext uri="{FF2B5EF4-FFF2-40B4-BE49-F238E27FC236}">
                <a16:creationId xmlns:a16="http://schemas.microsoft.com/office/drawing/2014/main" id="{981F7073-457E-F168-AD12-69A12D650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4" y="5605464"/>
            <a:ext cx="26096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0">
                <a:solidFill>
                  <a:srgbClr val="FFFFFF"/>
                </a:solidFill>
              </a:rPr>
              <a:t>                                     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6807" name="Rectangle 9">
            <a:extLst>
              <a:ext uri="{FF2B5EF4-FFF2-40B4-BE49-F238E27FC236}">
                <a16:creationId xmlns:a16="http://schemas.microsoft.com/office/drawing/2014/main" id="{6782F648-504A-6F76-2FE4-5BE9435E4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413" y="5614989"/>
            <a:ext cx="16962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0">
                <a:solidFill>
                  <a:srgbClr val="00FF00"/>
                </a:solidFill>
              </a:rPr>
              <a:t>Fall Armyworm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pic>
        <p:nvPicPr>
          <p:cNvPr id="76808" name="Picture 10">
            <a:extLst>
              <a:ext uri="{FF2B5EF4-FFF2-40B4-BE49-F238E27FC236}">
                <a16:creationId xmlns:a16="http://schemas.microsoft.com/office/drawing/2014/main" id="{6879F1AE-A764-1511-A2E5-CC2C4768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600451"/>
            <a:ext cx="4529137" cy="1806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9" name="Picture 11">
            <a:extLst>
              <a:ext uri="{FF2B5EF4-FFF2-40B4-BE49-F238E27FC236}">
                <a16:creationId xmlns:a16="http://schemas.microsoft.com/office/drawing/2014/main" id="{54302336-9B2B-B792-BB8C-81C0FD5BD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543300"/>
            <a:ext cx="3862388" cy="1949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0" name="Text Box 3">
            <a:extLst>
              <a:ext uri="{FF2B5EF4-FFF2-40B4-BE49-F238E27FC236}">
                <a16:creationId xmlns:a16="http://schemas.microsoft.com/office/drawing/2014/main" id="{30281D1B-8B57-B4E9-1532-644A23867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1" y="3032125"/>
            <a:ext cx="30836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0">
                <a:solidFill>
                  <a:srgbClr val="FFFF00"/>
                </a:solidFill>
              </a:rPr>
              <a:t>Yellow Striped Armyworm</a:t>
            </a:r>
          </a:p>
        </p:txBody>
      </p:sp>
      <p:sp>
        <p:nvSpPr>
          <p:cNvPr id="141325" name="Text Box 13">
            <a:extLst>
              <a:ext uri="{FF2B5EF4-FFF2-40B4-BE49-F238E27FC236}">
                <a16:creationId xmlns:a16="http://schemas.microsoft.com/office/drawing/2014/main" id="{2EAD8190-7FD5-948A-548E-7F31E74D3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8" y="663576"/>
            <a:ext cx="7294562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Armyworm species of turf</a:t>
            </a:r>
          </a:p>
        </p:txBody>
      </p:sp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26">
            <a:extLst>
              <a:ext uri="{FF2B5EF4-FFF2-40B4-BE49-F238E27FC236}">
                <a16:creationId xmlns:a16="http://schemas.microsoft.com/office/drawing/2014/main" id="{A48D31F9-036D-2DD7-1EFA-6C609F6E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5943600" cy="446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1027">
            <a:extLst>
              <a:ext uri="{FF2B5EF4-FFF2-40B4-BE49-F238E27FC236}">
                <a16:creationId xmlns:a16="http://schemas.microsoft.com/office/drawing/2014/main" id="{CD3020A5-9BD0-6BAC-92EB-CADBEFDF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19600"/>
            <a:ext cx="1828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1029">
            <a:extLst>
              <a:ext uri="{FF2B5EF4-FFF2-40B4-BE49-F238E27FC236}">
                <a16:creationId xmlns:a16="http://schemas.microsoft.com/office/drawing/2014/main" id="{A623E513-A5D2-2EFB-1AD7-F74B7B47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295401"/>
            <a:ext cx="2397125" cy="2405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2" name="Rectangle 1030">
            <a:extLst>
              <a:ext uri="{FF2B5EF4-FFF2-40B4-BE49-F238E27FC236}">
                <a16:creationId xmlns:a16="http://schemas.microsoft.com/office/drawing/2014/main" id="{529E82E6-C6B0-2437-C994-D6F3D0052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5" y="3814764"/>
            <a:ext cx="127175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Inverted Y on 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2343" name="Rectangle 1031">
            <a:extLst>
              <a:ext uri="{FF2B5EF4-FFF2-40B4-BE49-F238E27FC236}">
                <a16:creationId xmlns:a16="http://schemas.microsoft.com/office/drawing/2014/main" id="{9568BB63-1927-B3F8-515C-107F876A1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022726"/>
            <a:ext cx="115416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front of head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2346" name="Rectangle 1034">
            <a:extLst>
              <a:ext uri="{FF2B5EF4-FFF2-40B4-BE49-F238E27FC236}">
                <a16:creationId xmlns:a16="http://schemas.microsoft.com/office/drawing/2014/main" id="{D44CA132-38EE-E865-468A-EB0D6F8A3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17525"/>
            <a:ext cx="5950540" cy="55399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Identifying Armyworm Larvae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42350" name="Group 1038">
            <a:extLst>
              <a:ext uri="{FF2B5EF4-FFF2-40B4-BE49-F238E27FC236}">
                <a16:creationId xmlns:a16="http://schemas.microsoft.com/office/drawing/2014/main" id="{F02F986C-352B-0091-EA62-E518121A4610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810000"/>
            <a:ext cx="6629400" cy="2209800"/>
            <a:chOff x="336" y="2400"/>
            <a:chExt cx="4176" cy="1392"/>
          </a:xfrm>
        </p:grpSpPr>
        <p:sp>
          <p:nvSpPr>
            <p:cNvPr id="77833" name="Freeform 1035">
              <a:extLst>
                <a:ext uri="{FF2B5EF4-FFF2-40B4-BE49-F238E27FC236}">
                  <a16:creationId xmlns:a16="http://schemas.microsoft.com/office/drawing/2014/main" id="{BF1DF983-9671-3C6C-6A74-12D9974C0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216"/>
              <a:ext cx="3792" cy="576"/>
            </a:xfrm>
            <a:custGeom>
              <a:avLst/>
              <a:gdLst>
                <a:gd name="T0" fmla="*/ 0 w 3792"/>
                <a:gd name="T1" fmla="*/ 0 h 576"/>
                <a:gd name="T2" fmla="*/ 432 w 3792"/>
                <a:gd name="T3" fmla="*/ 576 h 576"/>
                <a:gd name="T4" fmla="*/ 3792 w 3792"/>
                <a:gd name="T5" fmla="*/ 576 h 576"/>
                <a:gd name="T6" fmla="*/ 3792 w 3792"/>
                <a:gd name="T7" fmla="*/ 432 h 5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92" h="576">
                  <a:moveTo>
                    <a:pt x="0" y="0"/>
                  </a:moveTo>
                  <a:lnTo>
                    <a:pt x="432" y="576"/>
                  </a:lnTo>
                  <a:lnTo>
                    <a:pt x="3792" y="576"/>
                  </a:lnTo>
                  <a:lnTo>
                    <a:pt x="3792" y="432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834" name="Rectangle 1037">
              <a:extLst>
                <a:ext uri="{FF2B5EF4-FFF2-40B4-BE49-F238E27FC236}">
                  <a16:creationId xmlns:a16="http://schemas.microsoft.com/office/drawing/2014/main" id="{A1238377-F9EE-E5AA-AA4B-670E55EEC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400"/>
              <a:ext cx="816" cy="81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 b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>
            <a:extLst>
              <a:ext uri="{FF2B5EF4-FFF2-40B4-BE49-F238E27FC236}">
                <a16:creationId xmlns:a16="http://schemas.microsoft.com/office/drawing/2014/main" id="{74797819-9E18-2583-3150-1FDFFEFDD9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1465263"/>
          <a:ext cx="8382000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5991120" imgH="1895400" progId="WPDraw30.Drawing">
                  <p:embed/>
                </p:oleObj>
              </mc:Choice>
              <mc:Fallback>
                <p:oleObj name="Drawing" r:id="rId2" imgW="5991120" imgH="1895400" progId="WPDraw30.Drawing">
                  <p:embed/>
                  <p:pic>
                    <p:nvPicPr>
                      <p:cNvPr id="78850" name="Object 2">
                        <a:extLst>
                          <a:ext uri="{FF2B5EF4-FFF2-40B4-BE49-F238E27FC236}">
                            <a16:creationId xmlns:a16="http://schemas.microsoft.com/office/drawing/2014/main" id="{74797819-9E18-2583-3150-1FDFFEFDD9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465263"/>
                        <a:ext cx="8382000" cy="265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75" name="Text Box 3">
            <a:extLst>
              <a:ext uri="{FF2B5EF4-FFF2-40B4-BE49-F238E27FC236}">
                <a16:creationId xmlns:a16="http://schemas.microsoft.com/office/drawing/2014/main" id="{D7D61F38-B8EA-6DDB-7F62-F8AC32D34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04800"/>
            <a:ext cx="4294188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True Armyworm</a:t>
            </a: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29EE8838-43E3-5C32-347E-BB2AEEF4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600575"/>
            <a:ext cx="2058988" cy="1873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7" name="Text Box 5">
            <a:extLst>
              <a:ext uri="{FF2B5EF4-FFF2-40B4-BE49-F238E27FC236}">
                <a16:creationId xmlns:a16="http://schemas.microsoft.com/office/drawing/2014/main" id="{01DE3A7D-3D2D-580C-73CD-38DDF3016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19800"/>
            <a:ext cx="259558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Egg mass on grass leaf</a:t>
            </a:r>
          </a:p>
        </p:txBody>
      </p:sp>
      <p:pic>
        <p:nvPicPr>
          <p:cNvPr id="78854" name="Picture 6">
            <a:extLst>
              <a:ext uri="{FF2B5EF4-FFF2-40B4-BE49-F238E27FC236}">
                <a16:creationId xmlns:a16="http://schemas.microsoft.com/office/drawing/2014/main" id="{5B36CC32-484B-429D-CDD5-1F821D8BB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4360863"/>
            <a:ext cx="2800350" cy="210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9" name="Text Box 7">
            <a:extLst>
              <a:ext uri="{FF2B5EF4-FFF2-40B4-BE49-F238E27FC236}">
                <a16:creationId xmlns:a16="http://schemas.microsoft.com/office/drawing/2014/main" id="{7FD402A3-45DB-4953-70FC-4D7DCD089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4510088"/>
            <a:ext cx="71045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Adult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C:\Hort401 Turf IPM 04\Turf\Pest Photos Donn\Chinch bug adult mouth antenna 29.jpg">
            <a:extLst>
              <a:ext uri="{FF2B5EF4-FFF2-40B4-BE49-F238E27FC236}">
                <a16:creationId xmlns:a16="http://schemas.microsoft.com/office/drawing/2014/main" id="{B4D53411-8D8E-8722-F3AB-AED4B93E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320213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>
            <a:extLst>
              <a:ext uri="{FF2B5EF4-FFF2-40B4-BE49-F238E27FC236}">
                <a16:creationId xmlns:a16="http://schemas.microsoft.com/office/drawing/2014/main" id="{EFF9638C-CBDB-A5C1-AC49-A5CC163BF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867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Common Chinch Bug</a:t>
            </a:r>
          </a:p>
        </p:txBody>
      </p:sp>
      <p:pic>
        <p:nvPicPr>
          <p:cNvPr id="79876" name="Picture 5" descr="C:\Hort401 Turf IPM 04\Hairy Chinch bug stages Shetlar.jpg">
            <a:extLst>
              <a:ext uri="{FF2B5EF4-FFF2-40B4-BE49-F238E27FC236}">
                <a16:creationId xmlns:a16="http://schemas.microsoft.com/office/drawing/2014/main" id="{CBE88539-E725-B4A3-6C8B-57E7F8BA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-31750"/>
            <a:ext cx="556101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Box 1">
            <a:extLst>
              <a:ext uri="{FF2B5EF4-FFF2-40B4-BE49-F238E27FC236}">
                <a16:creationId xmlns:a16="http://schemas.microsoft.com/office/drawing/2014/main" id="{0AAC7F09-EF0B-A139-DFF3-FB5C86C4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163514"/>
            <a:ext cx="254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0">
                <a:solidFill>
                  <a:srgbClr val="000000"/>
                </a:solidFill>
              </a:rPr>
              <a:t>Stages of development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Managing and Recovering From Chinch Bug Damage">
            <a:extLst>
              <a:ext uri="{FF2B5EF4-FFF2-40B4-BE49-F238E27FC236}">
                <a16:creationId xmlns:a16="http://schemas.microsoft.com/office/drawing/2014/main" id="{279C509F-79EB-40F3-4C11-C4B69D7E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32391D-5AFA-CA06-F206-54092D4C5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05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Chinch bug damage is often confused with drought stress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42FB-FB3D-9B80-825C-3DE24833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74638"/>
            <a:ext cx="8991600" cy="1143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Chinch bugs have sucking mouth parts and will interfere with water movement through the plant</a:t>
            </a:r>
          </a:p>
        </p:txBody>
      </p:sp>
      <p:pic>
        <p:nvPicPr>
          <p:cNvPr id="81923" name="Picture 2" descr="Chinch Bugs in Turf | NC State Extension Publications">
            <a:extLst>
              <a:ext uri="{FF2B5EF4-FFF2-40B4-BE49-F238E27FC236}">
                <a16:creationId xmlns:a16="http://schemas.microsoft.com/office/drawing/2014/main" id="{A0B41D60-1376-1EC7-3946-C199A16E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31"/>
          <a:stretch>
            <a:fillRect/>
          </a:stretch>
        </p:blipFill>
        <p:spPr bwMode="auto">
          <a:xfrm>
            <a:off x="1981201" y="1408113"/>
            <a:ext cx="4010025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 descr="Figure 3. Chinch bug damage in St. Augustinegrass">
            <a:extLst>
              <a:ext uri="{FF2B5EF4-FFF2-40B4-BE49-F238E27FC236}">
                <a16:creationId xmlns:a16="http://schemas.microsoft.com/office/drawing/2014/main" id="{569C3598-8030-A911-02EE-74B9A1FB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4" y="3076576"/>
            <a:ext cx="499903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0ACEA3-AC9D-193C-0272-0799BAB33F58}"/>
              </a:ext>
            </a:extLst>
          </p:cNvPr>
          <p:cNvSpPr txBox="1"/>
          <p:nvPr/>
        </p:nvSpPr>
        <p:spPr>
          <a:xfrm>
            <a:off x="6311900" y="6172201"/>
            <a:ext cx="3898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Damage on St. Augustine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wwspringdamage2097">
            <a:extLst>
              <a:ext uri="{FF2B5EF4-FFF2-40B4-BE49-F238E27FC236}">
                <a16:creationId xmlns:a16="http://schemas.microsoft.com/office/drawing/2014/main" id="{999BB9E7-C395-A239-859C-E934E8A4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1"/>
            <a:ext cx="47244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4FF6AECD-2054-3E41-641D-86DBBC2FC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28601"/>
            <a:ext cx="30706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0">
                <a:solidFill>
                  <a:srgbClr val="FFFF00"/>
                </a:solidFill>
              </a:rPr>
              <a:t>Sod Webworms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A36A7A69-8DB5-F3D6-0C1A-3CA9BDA27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990600"/>
            <a:ext cx="15744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0">
                <a:solidFill>
                  <a:srgbClr val="FFFFFF"/>
                </a:solidFill>
              </a:rPr>
              <a:t>Spring damage</a:t>
            </a:r>
          </a:p>
        </p:txBody>
      </p:sp>
      <p:grpSp>
        <p:nvGrpSpPr>
          <p:cNvPr id="88069" name="Group 5">
            <a:extLst>
              <a:ext uri="{FF2B5EF4-FFF2-40B4-BE49-F238E27FC236}">
                <a16:creationId xmlns:a16="http://schemas.microsoft.com/office/drawing/2014/main" id="{FA0A7A60-FEC0-FA6D-FD57-6F7F94EA2E0C}"/>
              </a:ext>
            </a:extLst>
          </p:cNvPr>
          <p:cNvGrpSpPr>
            <a:grpSpLocks/>
          </p:cNvGrpSpPr>
          <p:nvPr/>
        </p:nvGrpSpPr>
        <p:grpSpPr bwMode="auto">
          <a:xfrm>
            <a:off x="2362201" y="3429001"/>
            <a:ext cx="7146925" cy="3306763"/>
            <a:chOff x="528" y="2160"/>
            <a:chExt cx="4502" cy="2083"/>
          </a:xfrm>
        </p:grpSpPr>
        <p:pic>
          <p:nvPicPr>
            <p:cNvPr id="82953" name="Picture 6" descr="swwlarva&amp;frass">
              <a:extLst>
                <a:ext uri="{FF2B5EF4-FFF2-40B4-BE49-F238E27FC236}">
                  <a16:creationId xmlns:a16="http://schemas.microsoft.com/office/drawing/2014/main" id="{58DB1DD3-2A35-D568-6864-CBE0C3F40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160"/>
              <a:ext cx="3522" cy="2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4" name="Text Box 7">
              <a:extLst>
                <a:ext uri="{FF2B5EF4-FFF2-40B4-BE49-F238E27FC236}">
                  <a16:creationId xmlns:a16="http://schemas.microsoft.com/office/drawing/2014/main" id="{DE761AE8-251F-738C-3E43-3CF63163A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2" y="3974"/>
              <a:ext cx="100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600" b="0">
                  <a:solidFill>
                    <a:srgbClr val="FFFFFF"/>
                  </a:solidFill>
                </a:rPr>
                <a:t>Larva and frass</a:t>
              </a:r>
            </a:p>
          </p:txBody>
        </p:sp>
      </p:grpSp>
      <p:grpSp>
        <p:nvGrpSpPr>
          <p:cNvPr id="88072" name="Group 8">
            <a:extLst>
              <a:ext uri="{FF2B5EF4-FFF2-40B4-BE49-F238E27FC236}">
                <a16:creationId xmlns:a16="http://schemas.microsoft.com/office/drawing/2014/main" id="{143A715A-3430-8AC5-436C-82D52600C5D0}"/>
              </a:ext>
            </a:extLst>
          </p:cNvPr>
          <p:cNvGrpSpPr>
            <a:grpSpLocks/>
          </p:cNvGrpSpPr>
          <p:nvPr/>
        </p:nvGrpSpPr>
        <p:grpSpPr bwMode="auto">
          <a:xfrm>
            <a:off x="7620001" y="1492251"/>
            <a:ext cx="2830513" cy="4498975"/>
            <a:chOff x="3840" y="940"/>
            <a:chExt cx="1783" cy="2834"/>
          </a:xfrm>
        </p:grpSpPr>
        <p:pic>
          <p:nvPicPr>
            <p:cNvPr id="82951" name="Picture 9" descr="swwbgadultb2349">
              <a:extLst>
                <a:ext uri="{FF2B5EF4-FFF2-40B4-BE49-F238E27FC236}">
                  <a16:creationId xmlns:a16="http://schemas.microsoft.com/office/drawing/2014/main" id="{A064A6CD-F415-A0E0-D713-1650CB0FF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940"/>
              <a:ext cx="1783" cy="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2" name="Text Box 10">
              <a:extLst>
                <a:ext uri="{FF2B5EF4-FFF2-40B4-BE49-F238E27FC236}">
                  <a16:creationId xmlns:a16="http://schemas.microsoft.com/office/drawing/2014/main" id="{CFC353E8-222E-4798-8607-B3807A8C1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3408"/>
              <a:ext cx="110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600" b="0">
                  <a:solidFill>
                    <a:srgbClr val="FFFFFF"/>
                  </a:solidFill>
                </a:rPr>
                <a:t>Adult bluegrass webworm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>
            <a:extLst>
              <a:ext uri="{FF2B5EF4-FFF2-40B4-BE49-F238E27FC236}">
                <a16:creationId xmlns:a16="http://schemas.microsoft.com/office/drawing/2014/main" id="{4FFB9A17-4D23-55E4-0ED8-B6004A43CE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1524000"/>
          <a:ext cx="5486400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3343536" imgH="2352569" progId="WPDraw30.Drawing">
                  <p:embed/>
                </p:oleObj>
              </mc:Choice>
              <mc:Fallback>
                <p:oleObj name="Drawing" r:id="rId2" imgW="3343536" imgH="2352569" progId="WPDraw30.Drawing">
                  <p:embed/>
                  <p:pic>
                    <p:nvPicPr>
                      <p:cNvPr id="83970" name="Object 2">
                        <a:extLst>
                          <a:ext uri="{FF2B5EF4-FFF2-40B4-BE49-F238E27FC236}">
                            <a16:creationId xmlns:a16="http://schemas.microsoft.com/office/drawing/2014/main" id="{4FFB9A17-4D23-55E4-0ED8-B6004A43CE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524000"/>
                        <a:ext cx="5486400" cy="38608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3" name="Text Box 3">
            <a:extLst>
              <a:ext uri="{FF2B5EF4-FFF2-40B4-BE49-F238E27FC236}">
                <a16:creationId xmlns:a16="http://schemas.microsoft.com/office/drawing/2014/main" id="{DDEC396A-B0B2-9A1D-E987-063CBB5C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54051"/>
            <a:ext cx="792204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Sod Webworm Damage on Bentgrass</a:t>
            </a:r>
          </a:p>
        </p:txBody>
      </p:sp>
      <p:pic>
        <p:nvPicPr>
          <p:cNvPr id="83972" name="Picture 5" descr="sodwormsjpg">
            <a:extLst>
              <a:ext uri="{FF2B5EF4-FFF2-40B4-BE49-F238E27FC236}">
                <a16:creationId xmlns:a16="http://schemas.microsoft.com/office/drawing/2014/main" id="{9E06663F-CBDC-05C7-81CE-A6106463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190876"/>
            <a:ext cx="3509962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681FB-4D8E-A6C1-CDFB-6ECA94C0D39A}"/>
              </a:ext>
            </a:extLst>
          </p:cNvPr>
          <p:cNvSpPr txBox="1"/>
          <p:nvPr/>
        </p:nvSpPr>
        <p:spPr>
          <a:xfrm>
            <a:off x="1905001" y="5486400"/>
            <a:ext cx="38909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Damage pattern looks like “trails”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4">
            <a:extLst>
              <a:ext uri="{FF2B5EF4-FFF2-40B4-BE49-F238E27FC236}">
                <a16:creationId xmlns:a16="http://schemas.microsoft.com/office/drawing/2014/main" id="{08AA73A6-639B-8D98-FE13-E2F52CF24D7D}"/>
              </a:ext>
            </a:extLst>
          </p:cNvPr>
          <p:cNvGrpSpPr>
            <a:grpSpLocks/>
          </p:cNvGrpSpPr>
          <p:nvPr/>
        </p:nvGrpSpPr>
        <p:grpSpPr bwMode="auto">
          <a:xfrm>
            <a:off x="1924050" y="2133600"/>
            <a:ext cx="8343900" cy="3049588"/>
            <a:chOff x="252" y="1344"/>
            <a:chExt cx="5256" cy="1921"/>
          </a:xfrm>
        </p:grpSpPr>
        <p:pic>
          <p:nvPicPr>
            <p:cNvPr id="66564" name="Picture 2" descr="jballstages1">
              <a:extLst>
                <a:ext uri="{FF2B5EF4-FFF2-40B4-BE49-F238E27FC236}">
                  <a16:creationId xmlns:a16="http://schemas.microsoft.com/office/drawing/2014/main" id="{0E0C636D-EECD-FFB9-9211-5C8FEB0D0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" y="1344"/>
              <a:ext cx="5256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5" name="Text Box 3">
              <a:extLst>
                <a:ext uri="{FF2B5EF4-FFF2-40B4-BE49-F238E27FC236}">
                  <a16:creationId xmlns:a16="http://schemas.microsoft.com/office/drawing/2014/main" id="{0F5BECB2-7B8C-8CC9-03B4-CB3BF0AA7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2898"/>
              <a:ext cx="476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600" b="0">
                  <a:solidFill>
                    <a:srgbClr val="FFFFFF"/>
                  </a:solidFill>
                </a:rPr>
                <a:t>egg       1st                2nd                        3rd                      pupa                    adult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600" b="0">
                  <a:solidFill>
                    <a:srgbClr val="FFFFFF"/>
                  </a:solidFill>
                </a:rPr>
                <a:t>                           instar larva</a:t>
              </a:r>
            </a:p>
          </p:txBody>
        </p:sp>
      </p:grpSp>
      <p:sp>
        <p:nvSpPr>
          <p:cNvPr id="112645" name="Text Box 5">
            <a:extLst>
              <a:ext uri="{FF2B5EF4-FFF2-40B4-BE49-F238E27FC236}">
                <a16:creationId xmlns:a16="http://schemas.microsoft.com/office/drawing/2014/main" id="{A9CA3740-43E3-A490-5743-B99F96A09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88926"/>
            <a:ext cx="685636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Insect development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>
            <a:extLst>
              <a:ext uri="{FF2B5EF4-FFF2-40B4-BE49-F238E27FC236}">
                <a16:creationId xmlns:a16="http://schemas.microsoft.com/office/drawing/2014/main" id="{24A3C4E6-569C-94DB-8C52-7B8CA2C194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1684338"/>
          <a:ext cx="5562600" cy="471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6391546" imgH="5419968" progId="WPDraw30.Drawing">
                  <p:embed/>
                </p:oleObj>
              </mc:Choice>
              <mc:Fallback>
                <p:oleObj name="Drawing" r:id="rId2" imgW="6391546" imgH="5419968" progId="WPDraw30.Drawing">
                  <p:embed/>
                  <p:pic>
                    <p:nvPicPr>
                      <p:cNvPr id="84994" name="Object 2">
                        <a:extLst>
                          <a:ext uri="{FF2B5EF4-FFF2-40B4-BE49-F238E27FC236}">
                            <a16:creationId xmlns:a16="http://schemas.microsoft.com/office/drawing/2014/main" id="{24A3C4E6-569C-94DB-8C52-7B8CA2C19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684338"/>
                        <a:ext cx="5562600" cy="471646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1" name="Text Box 5">
            <a:extLst>
              <a:ext uri="{FF2B5EF4-FFF2-40B4-BE49-F238E27FC236}">
                <a16:creationId xmlns:a16="http://schemas.microsoft.com/office/drawing/2014/main" id="{AB6D12EE-82DB-F531-C174-355725DBB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1" y="533400"/>
            <a:ext cx="518603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Black Cutworms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Greasy Cutworm Identification and Control | Pitchcare">
            <a:extLst>
              <a:ext uri="{FF2B5EF4-FFF2-40B4-BE49-F238E27FC236}">
                <a16:creationId xmlns:a16="http://schemas.microsoft.com/office/drawing/2014/main" id="{C6F31873-FDF2-32E8-86CB-96E535FD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1541464"/>
            <a:ext cx="69246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0B0F3A3-11D8-9172-22EA-6991E5BBC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1"/>
            <a:ext cx="8458200" cy="10779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Black cutworms will have a distinct burrow and feed on leaves close by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3">
            <a:extLst>
              <a:ext uri="{FF2B5EF4-FFF2-40B4-BE49-F238E27FC236}">
                <a16:creationId xmlns:a16="http://schemas.microsoft.com/office/drawing/2014/main" id="{5A0BA1F2-1D40-6535-B590-3D5CEEAAF0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2426" y="190501"/>
          <a:ext cx="5153025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5152363" imgH="3076761" progId="WPDraw30.Drawing">
                  <p:embed/>
                </p:oleObj>
              </mc:Choice>
              <mc:Fallback>
                <p:oleObj name="Drawing" r:id="rId2" imgW="5152363" imgH="3076761" progId="WPDraw30.Drawing">
                  <p:embed/>
                  <p:pic>
                    <p:nvPicPr>
                      <p:cNvPr id="87042" name="Object 3">
                        <a:extLst>
                          <a:ext uri="{FF2B5EF4-FFF2-40B4-BE49-F238E27FC236}">
                            <a16:creationId xmlns:a16="http://schemas.microsoft.com/office/drawing/2014/main" id="{5A0BA1F2-1D40-6535-B590-3D5CEEAAF0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6" y="190501"/>
                        <a:ext cx="5153025" cy="307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4">
            <a:extLst>
              <a:ext uri="{FF2B5EF4-FFF2-40B4-BE49-F238E27FC236}">
                <a16:creationId xmlns:a16="http://schemas.microsoft.com/office/drawing/2014/main" id="{31DC754B-BC17-E716-2B06-C7DFBBBC27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313113"/>
          <a:ext cx="5334000" cy="3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4115100" imgH="2742948" progId="WPDraw30.Drawing">
                  <p:embed/>
                </p:oleObj>
              </mc:Choice>
              <mc:Fallback>
                <p:oleObj name="Drawing" r:id="rId4" imgW="4115100" imgH="2742948" progId="WPDraw30.Drawing">
                  <p:embed/>
                  <p:pic>
                    <p:nvPicPr>
                      <p:cNvPr id="87043" name="Object 4">
                        <a:extLst>
                          <a:ext uri="{FF2B5EF4-FFF2-40B4-BE49-F238E27FC236}">
                            <a16:creationId xmlns:a16="http://schemas.microsoft.com/office/drawing/2014/main" id="{31DC754B-BC17-E716-2B06-C7DFBBBC27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313113"/>
                        <a:ext cx="5334000" cy="3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7" name="Text Box 5">
            <a:extLst>
              <a:ext uri="{FF2B5EF4-FFF2-40B4-BE49-F238E27FC236}">
                <a16:creationId xmlns:a16="http://schemas.microsoft.com/office/drawing/2014/main" id="{8C2C5180-1FB7-896F-F2D9-8B4048766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6" y="4265614"/>
            <a:ext cx="3673475" cy="17541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Mite damage on a </a:t>
            </a:r>
            <a:r>
              <a:rPr lang="en-US" alt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zoysiagrass</a:t>
            </a:r>
            <a: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lawn</a:t>
            </a:r>
          </a:p>
        </p:txBody>
      </p:sp>
      <p:sp>
        <p:nvSpPr>
          <p:cNvPr id="87045" name="Text Box 6">
            <a:extLst>
              <a:ext uri="{FF2B5EF4-FFF2-40B4-BE49-F238E27FC236}">
                <a16:creationId xmlns:a16="http://schemas.microsoft.com/office/drawing/2014/main" id="{1968530D-246B-C895-7E76-F3561B57F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4400550"/>
            <a:ext cx="2278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Zoysiagrass mite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Zoysiagrass Mite Alert! – NC Turf Bugs">
            <a:extLst>
              <a:ext uri="{FF2B5EF4-FFF2-40B4-BE49-F238E27FC236}">
                <a16:creationId xmlns:a16="http://schemas.microsoft.com/office/drawing/2014/main" id="{F9A823CB-0B7B-6A54-9874-E5F5AD4B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 b="3883"/>
          <a:stretch>
            <a:fillRect/>
          </a:stretch>
        </p:blipFill>
        <p:spPr bwMode="auto">
          <a:xfrm>
            <a:off x="1524001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380E77-603B-136A-74D6-96E6E946A472}"/>
              </a:ext>
            </a:extLst>
          </p:cNvPr>
          <p:cNvSpPr txBox="1"/>
          <p:nvPr/>
        </p:nvSpPr>
        <p:spPr>
          <a:xfrm>
            <a:off x="2497138" y="693738"/>
            <a:ext cx="7104062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Zoysiagrass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mite damage 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New leaf can’t emerge, causing a “buggy whip”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171dxwjpaqv2danpq11ixf2j-wpengine.netdna-ssl.com/wp-content/uploads/2018/06/c-users-jwwill-documents-mydocuments_joey-all-my.jpeg">
            <a:extLst>
              <a:ext uri="{FF2B5EF4-FFF2-40B4-BE49-F238E27FC236}">
                <a16:creationId xmlns:a16="http://schemas.microsoft.com/office/drawing/2014/main" id="{51DBE47A-476B-014A-4EA6-5650A796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C110C65-C252-B449-419A-659933224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602288"/>
            <a:ext cx="8610600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Mite damage on bermudagrass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201852F-9EEF-13EE-BE0D-7FFE6442F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81001"/>
            <a:ext cx="5105400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“Witch’s broom”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015D3F-45EA-4C5C-771C-52B996FCF884}"/>
              </a:ext>
            </a:extLst>
          </p:cNvPr>
          <p:cNvCxnSpPr>
            <a:cxnSpLocks/>
          </p:cNvCxnSpPr>
          <p:nvPr/>
        </p:nvCxnSpPr>
        <p:spPr>
          <a:xfrm flipH="1">
            <a:off x="7086600" y="1027114"/>
            <a:ext cx="990600" cy="725487"/>
          </a:xfrm>
          <a:prstGeom prst="straightConnector1">
            <a:avLst/>
          </a:prstGeom>
          <a:ln w="38100"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902187-F16E-E608-9ECF-55F9CC5BD94D}"/>
              </a:ext>
            </a:extLst>
          </p:cNvPr>
          <p:cNvCxnSpPr>
            <a:cxnSpLocks/>
          </p:cNvCxnSpPr>
          <p:nvPr/>
        </p:nvCxnSpPr>
        <p:spPr>
          <a:xfrm>
            <a:off x="8077200" y="1027114"/>
            <a:ext cx="1066800" cy="2325687"/>
          </a:xfrm>
          <a:prstGeom prst="straightConnector1">
            <a:avLst/>
          </a:prstGeom>
          <a:ln w="38100"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6-18-20-Bermuda-with-damage-from-bermudagrass-mites - Neil Sperry&amp;#39;s GARDENS">
            <a:extLst>
              <a:ext uri="{FF2B5EF4-FFF2-40B4-BE49-F238E27FC236}">
                <a16:creationId xmlns:a16="http://schemas.microsoft.com/office/drawing/2014/main" id="{1205BCDC-E5C0-EB2F-9386-BB8C31E74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/>
          <a:stretch>
            <a:fillRect/>
          </a:stretch>
        </p:blipFill>
        <p:spPr bwMode="auto">
          <a:xfrm>
            <a:off x="1524001" y="0"/>
            <a:ext cx="3565525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4" descr="Bermudagrass mite Archives - Turf Diseases">
            <a:extLst>
              <a:ext uri="{FF2B5EF4-FFF2-40B4-BE49-F238E27FC236}">
                <a16:creationId xmlns:a16="http://schemas.microsoft.com/office/drawing/2014/main" id="{E5418AE9-CD13-663D-2E90-15EEFFA3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17850"/>
            <a:ext cx="914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6" descr="Biology and Management of the Bermudagrass Mite, Eriophyes cynodoniensis1">
            <a:extLst>
              <a:ext uri="{FF2B5EF4-FFF2-40B4-BE49-F238E27FC236}">
                <a16:creationId xmlns:a16="http://schemas.microsoft.com/office/drawing/2014/main" id="{E16F4453-D524-BB31-BFE7-BCED8C29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0"/>
            <a:ext cx="554831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C:\Hort401 Turf IPM 04\Turf\Pest Photos Donn\All White grub adults 5.JPG">
            <a:extLst>
              <a:ext uri="{FF2B5EF4-FFF2-40B4-BE49-F238E27FC236}">
                <a16:creationId xmlns:a16="http://schemas.microsoft.com/office/drawing/2014/main" id="{3730C880-B593-C655-7305-96E862A32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2" y="-57150"/>
            <a:ext cx="92170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DDA542B-8275-C853-57B8-E20BF1B03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984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en-US" altLang="en-US"/>
              <a:t>Variety of White Grubs</a:t>
            </a: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id="{6F05C0F0-6078-41BE-827B-C4D97DE37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9436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FFFF00"/>
                </a:solidFill>
              </a:rPr>
              <a:t>Green June              May/June           	Chafer   Japanese    Ataenius Beetle                       Beetle                               	Beetle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rubdamagetolawn1">
            <a:extLst>
              <a:ext uri="{FF2B5EF4-FFF2-40B4-BE49-F238E27FC236}">
                <a16:creationId xmlns:a16="http://schemas.microsoft.com/office/drawing/2014/main" id="{9D2C8E00-9B73-55BD-67BE-8FF09B12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50292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grubjbupclose">
            <a:extLst>
              <a:ext uri="{FF2B5EF4-FFF2-40B4-BE49-F238E27FC236}">
                <a16:creationId xmlns:a16="http://schemas.microsoft.com/office/drawing/2014/main" id="{C0140348-D7E6-95CC-B963-5C9E447B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76600"/>
            <a:ext cx="32766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grubsunderturrf1">
            <a:extLst>
              <a:ext uri="{FF2B5EF4-FFF2-40B4-BE49-F238E27FC236}">
                <a16:creationId xmlns:a16="http://schemas.microsoft.com/office/drawing/2014/main" id="{038CC625-5D4E-E5BE-FBD3-0DDF81D04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1"/>
            <a:ext cx="40386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5">
            <a:extLst>
              <a:ext uri="{FF2B5EF4-FFF2-40B4-BE49-F238E27FC236}">
                <a16:creationId xmlns:a16="http://schemas.microsoft.com/office/drawing/2014/main" id="{8693CB87-1BB7-1F81-22DB-43580CA9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6" y="603251"/>
            <a:ext cx="3063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0">
                <a:solidFill>
                  <a:srgbClr val="FFFF00"/>
                </a:solidFill>
              </a:rPr>
              <a:t>White Grub Damage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26" descr="grubsunderturf&amp;thatch2">
            <a:extLst>
              <a:ext uri="{FF2B5EF4-FFF2-40B4-BE49-F238E27FC236}">
                <a16:creationId xmlns:a16="http://schemas.microsoft.com/office/drawing/2014/main" id="{1D6BF2F4-0AAA-0D9D-583E-44E64B68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9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>
            <a:extLst>
              <a:ext uri="{FF2B5EF4-FFF2-40B4-BE49-F238E27FC236}">
                <a16:creationId xmlns:a16="http://schemas.microsoft.com/office/drawing/2014/main" id="{0E09BCB3-A05F-B32D-30C5-EC57791589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1616076"/>
          <a:ext cx="8382000" cy="486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6553236" imgH="3800475" progId="WPDraw30.Drawing">
                  <p:embed/>
                </p:oleObj>
              </mc:Choice>
              <mc:Fallback>
                <p:oleObj name="Drawing" r:id="rId2" imgW="6553236" imgH="3800475" progId="WPDraw30.Drawing">
                  <p:embed/>
                  <p:pic>
                    <p:nvPicPr>
                      <p:cNvPr id="70658" name="Object 2">
                        <a:extLst>
                          <a:ext uri="{FF2B5EF4-FFF2-40B4-BE49-F238E27FC236}">
                            <a16:creationId xmlns:a16="http://schemas.microsoft.com/office/drawing/2014/main" id="{0E09BCB3-A05F-B32D-30C5-EC57791589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16076"/>
                        <a:ext cx="8382000" cy="48609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5" name="Text Box 3">
            <a:extLst>
              <a:ext uri="{FF2B5EF4-FFF2-40B4-BE49-F238E27FC236}">
                <a16:creationId xmlns:a16="http://schemas.microsoft.com/office/drawing/2014/main" id="{A23033E5-7704-CC81-0BEF-0FBC436C6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806451"/>
            <a:ext cx="557075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Grub Evidence Under Sod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A6F322A8-F680-8B96-5C1D-E392EAE5B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1"/>
            <a:ext cx="6096000" cy="639763"/>
          </a:xfrm>
        </p:spPr>
        <p:txBody>
          <a:bodyPr/>
          <a:lstStyle/>
          <a:p>
            <a:pPr>
              <a:defRPr/>
            </a:pPr>
            <a:r>
              <a:rPr lang="en-US" altLang="en-US"/>
              <a:t>White Grub Rasters</a:t>
            </a:r>
          </a:p>
        </p:txBody>
      </p:sp>
      <p:pic>
        <p:nvPicPr>
          <p:cNvPr id="71683" name="Picture 5" descr="http://ohioline.osu.edu/hyg-fact/2000/images/2510_16.jpg">
            <a:extLst>
              <a:ext uri="{FF2B5EF4-FFF2-40B4-BE49-F238E27FC236}">
                <a16:creationId xmlns:a16="http://schemas.microsoft.com/office/drawing/2014/main" id="{0AF3A397-1CE1-661D-9BED-4BAAA3AA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00201"/>
            <a:ext cx="2770188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http://ohioline.osu.edu/hyg-fact/2000/images/2510_12.jpg">
            <a:extLst>
              <a:ext uri="{FF2B5EF4-FFF2-40B4-BE49-F238E27FC236}">
                <a16:creationId xmlns:a16="http://schemas.microsoft.com/office/drawing/2014/main" id="{A16615C3-0AFE-0A30-9EC7-9924DF49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4267200"/>
            <a:ext cx="2330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7" descr="http://ohioline.osu.edu/hyg-fact/2000/images/2510_13.jpg">
            <a:extLst>
              <a:ext uri="{FF2B5EF4-FFF2-40B4-BE49-F238E27FC236}">
                <a16:creationId xmlns:a16="http://schemas.microsoft.com/office/drawing/2014/main" id="{674043BE-29FA-DD7A-2628-AF3B84A0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4267201"/>
            <a:ext cx="24225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8" descr="http://ohioline.osu.edu/hyg-fact/2000/images/2510_14.jpg">
            <a:extLst>
              <a:ext uri="{FF2B5EF4-FFF2-40B4-BE49-F238E27FC236}">
                <a16:creationId xmlns:a16="http://schemas.microsoft.com/office/drawing/2014/main" id="{F6AC3DB1-C4D9-BF4F-E9A1-59324ADC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4" y="4248150"/>
            <a:ext cx="24399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12" descr="http://ohioline.osu.edu/hyg-fact/2000/images/2510_10.jpg">
            <a:extLst>
              <a:ext uri="{FF2B5EF4-FFF2-40B4-BE49-F238E27FC236}">
                <a16:creationId xmlns:a16="http://schemas.microsoft.com/office/drawing/2014/main" id="{212CD3FD-6928-5D02-BA97-94EA0B79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1"/>
            <a:ext cx="25146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Text Box 13">
            <a:extLst>
              <a:ext uri="{FF2B5EF4-FFF2-40B4-BE49-F238E27FC236}">
                <a16:creationId xmlns:a16="http://schemas.microsoft.com/office/drawing/2014/main" id="{C27D2CE6-2F1F-622D-5789-D4EB16D4C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50" y="6324601"/>
            <a:ext cx="2089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0">
                <a:solidFill>
                  <a:srgbClr val="000000"/>
                </a:solidFill>
              </a:rPr>
              <a:t>Green June Beetle</a:t>
            </a:r>
          </a:p>
        </p:txBody>
      </p:sp>
      <p:sp>
        <p:nvSpPr>
          <p:cNvPr id="71689" name="Text Box 14">
            <a:extLst>
              <a:ext uri="{FF2B5EF4-FFF2-40B4-BE49-F238E27FC236}">
                <a16:creationId xmlns:a16="http://schemas.microsoft.com/office/drawing/2014/main" id="{46B8DE90-708C-3889-A30F-3E14705BB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338888"/>
            <a:ext cx="1905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0">
                <a:solidFill>
                  <a:srgbClr val="000000"/>
                </a:solidFill>
              </a:rPr>
              <a:t>Japanese Beetle</a:t>
            </a:r>
          </a:p>
        </p:txBody>
      </p:sp>
      <p:sp>
        <p:nvSpPr>
          <p:cNvPr id="71690" name="Text Box 15">
            <a:extLst>
              <a:ext uri="{FF2B5EF4-FFF2-40B4-BE49-F238E27FC236}">
                <a16:creationId xmlns:a16="http://schemas.microsoft.com/office/drawing/2014/main" id="{D8489A6B-6EF1-31AF-59DF-004077AFE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0">
                <a:solidFill>
                  <a:srgbClr val="000000"/>
                </a:solidFill>
              </a:rPr>
              <a:t>Masked Chafer</a:t>
            </a:r>
          </a:p>
        </p:txBody>
      </p:sp>
      <p:sp>
        <p:nvSpPr>
          <p:cNvPr id="71691" name="Text Box 16">
            <a:extLst>
              <a:ext uri="{FF2B5EF4-FFF2-40B4-BE49-F238E27FC236}">
                <a16:creationId xmlns:a16="http://schemas.microsoft.com/office/drawing/2014/main" id="{F7FA942B-B291-C495-9DCD-2CF3E1027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81401"/>
            <a:ext cx="1885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0">
                <a:solidFill>
                  <a:srgbClr val="000000"/>
                </a:solidFill>
              </a:rPr>
              <a:t>May/June Beetle</a:t>
            </a:r>
          </a:p>
        </p:txBody>
      </p:sp>
      <p:sp>
        <p:nvSpPr>
          <p:cNvPr id="71692" name="Text Box 17">
            <a:extLst>
              <a:ext uri="{FF2B5EF4-FFF2-40B4-BE49-F238E27FC236}">
                <a16:creationId xmlns:a16="http://schemas.microsoft.com/office/drawing/2014/main" id="{4B1FE06C-1814-9BE4-D6C7-AB28A6097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581401"/>
            <a:ext cx="2895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0">
                <a:solidFill>
                  <a:srgbClr val="000000"/>
                </a:solidFill>
              </a:rPr>
              <a:t>Black Turfgrass Ataenius</a:t>
            </a:r>
          </a:p>
        </p:txBody>
      </p:sp>
      <p:pic>
        <p:nvPicPr>
          <p:cNvPr id="71693" name="Picture 18" descr="2510_18">
            <a:extLst>
              <a:ext uri="{FF2B5EF4-FFF2-40B4-BE49-F238E27FC236}">
                <a16:creationId xmlns:a16="http://schemas.microsoft.com/office/drawing/2014/main" id="{C11FE49F-A426-9C92-AF26-6C48DBEE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624014"/>
            <a:ext cx="20891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bbdamage1">
            <a:extLst>
              <a:ext uri="{FF2B5EF4-FFF2-40B4-BE49-F238E27FC236}">
                <a16:creationId xmlns:a16="http://schemas.microsoft.com/office/drawing/2014/main" id="{E752B269-39F1-EA85-3D67-D5DC2577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4814"/>
            <a:ext cx="5943600" cy="388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Text Box 4">
            <a:extLst>
              <a:ext uri="{FF2B5EF4-FFF2-40B4-BE49-F238E27FC236}">
                <a16:creationId xmlns:a16="http://schemas.microsoft.com/office/drawing/2014/main" id="{419D03DE-EAF3-C467-BD5F-D578C6C75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"/>
            <a:ext cx="563880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Billbug damage to lawn – can look like drought</a:t>
            </a:r>
          </a:p>
        </p:txBody>
      </p:sp>
      <p:sp>
        <p:nvSpPr>
          <p:cNvPr id="72708" name="Text Box 5">
            <a:extLst>
              <a:ext uri="{FF2B5EF4-FFF2-40B4-BE49-F238E27FC236}">
                <a16:creationId xmlns:a16="http://schemas.microsoft.com/office/drawing/2014/main" id="{F4AC6A6E-75B5-4F57-47C8-E77824367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995739"/>
            <a:ext cx="668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0">
                <a:solidFill>
                  <a:srgbClr val="333399"/>
                </a:solidFill>
                <a:cs typeface="Arial" panose="020B0604020202020204" pitchFamily="34" charset="0"/>
              </a:rPr>
              <a:t>© HDN</a:t>
            </a:r>
            <a:endParaRPr lang="en-US" altLang="en-US" sz="1200" b="0">
              <a:solidFill>
                <a:srgbClr val="333399"/>
              </a:solidFill>
            </a:endParaRPr>
          </a:p>
        </p:txBody>
      </p:sp>
      <p:grpSp>
        <p:nvGrpSpPr>
          <p:cNvPr id="81930" name="Group 10">
            <a:extLst>
              <a:ext uri="{FF2B5EF4-FFF2-40B4-BE49-F238E27FC236}">
                <a16:creationId xmlns:a16="http://schemas.microsoft.com/office/drawing/2014/main" id="{F67973FB-962D-D018-6EEF-AC0FD99ABC1B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3124200"/>
            <a:ext cx="4324350" cy="3316288"/>
            <a:chOff x="2630" y="1968"/>
            <a:chExt cx="2724" cy="2089"/>
          </a:xfrm>
        </p:grpSpPr>
        <p:pic>
          <p:nvPicPr>
            <p:cNvPr id="72712" name="Picture 7" descr="bgbbadultonsidewalk2">
              <a:extLst>
                <a:ext uri="{FF2B5EF4-FFF2-40B4-BE49-F238E27FC236}">
                  <a16:creationId xmlns:a16="http://schemas.microsoft.com/office/drawing/2014/main" id="{5271CEBA-322E-783B-FDA3-CB60363FC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" y="1968"/>
              <a:ext cx="2724" cy="20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28" name="Text Box 8">
              <a:extLst>
                <a:ext uri="{FF2B5EF4-FFF2-40B4-BE49-F238E27FC236}">
                  <a16:creationId xmlns:a16="http://schemas.microsoft.com/office/drawing/2014/main" id="{EDD7CA46-4914-C982-A632-1B74CBD6D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456"/>
              <a:ext cx="2411" cy="6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342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286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Bluegrass billbug adult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 sidewalk</a:t>
              </a:r>
            </a:p>
          </p:txBody>
        </p:sp>
        <p:sp>
          <p:nvSpPr>
            <p:cNvPr id="72714" name="Text Box 9">
              <a:extLst>
                <a:ext uri="{FF2B5EF4-FFF2-40B4-BE49-F238E27FC236}">
                  <a16:creationId xmlns:a16="http://schemas.microsoft.com/office/drawing/2014/main" id="{7F8B7C24-77C7-B8A7-2E0F-A51BC8BC6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3840"/>
              <a:ext cx="4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b="0">
                  <a:solidFill>
                    <a:srgbClr val="333399"/>
                  </a:solidFill>
                  <a:cs typeface="Arial" panose="020B0604020202020204" pitchFamily="34" charset="0"/>
                </a:rPr>
                <a:t>© HDN</a:t>
              </a:r>
              <a:endParaRPr lang="en-US" altLang="en-US" sz="1200" b="0">
                <a:solidFill>
                  <a:srgbClr val="333399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E588CA-D1AA-95B8-A37D-5E668974D42F}"/>
              </a:ext>
            </a:extLst>
          </p:cNvPr>
          <p:cNvSpPr txBox="1"/>
          <p:nvPr/>
        </p:nvSpPr>
        <p:spPr>
          <a:xfrm>
            <a:off x="1981200" y="4778376"/>
            <a:ext cx="3505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Billbugs are weevils and have a prominent snout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A5D89C-F6C5-5125-6965-7321F7155422}"/>
              </a:ext>
            </a:extLst>
          </p:cNvPr>
          <p:cNvCxnSpPr>
            <a:cxnSpLocks/>
          </p:cNvCxnSpPr>
          <p:nvPr/>
        </p:nvCxnSpPr>
        <p:spPr>
          <a:xfrm flipV="1">
            <a:off x="5029200" y="4648201"/>
            <a:ext cx="990600" cy="6461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bgbblifestages">
            <a:extLst>
              <a:ext uri="{FF2B5EF4-FFF2-40B4-BE49-F238E27FC236}">
                <a16:creationId xmlns:a16="http://schemas.microsoft.com/office/drawing/2014/main" id="{531D0EDF-1F5B-65ED-6ACE-31608F87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2133601"/>
            <a:ext cx="80660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F1A30E7F-CA79-4F68-B550-B6B97B9FE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800600"/>
            <a:ext cx="668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0">
                <a:solidFill>
                  <a:srgbClr val="333399"/>
                </a:solidFill>
                <a:cs typeface="Arial" panose="020B0604020202020204" pitchFamily="34" charset="0"/>
              </a:rPr>
              <a:t>© HDN</a:t>
            </a:r>
            <a:endParaRPr lang="en-US" altLang="en-US" sz="1200" b="0">
              <a:solidFill>
                <a:srgbClr val="333399"/>
              </a:solidFill>
            </a:endParaRPr>
          </a:p>
        </p:txBody>
      </p:sp>
      <p:sp>
        <p:nvSpPr>
          <p:cNvPr id="86020" name="Text Box 4">
            <a:extLst>
              <a:ext uri="{FF2B5EF4-FFF2-40B4-BE49-F238E27FC236}">
                <a16:creationId xmlns:a16="http://schemas.microsoft.com/office/drawing/2014/main" id="{BA63715B-6C73-BC7F-161E-CA038743B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4" y="381001"/>
            <a:ext cx="6523037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Bluegrass Billbug Life Stages</a:t>
            </a: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473865CD-1760-5949-13C6-56F5755FA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5029200"/>
            <a:ext cx="811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0">
                <a:solidFill>
                  <a:srgbClr val="FFFFFF"/>
                </a:solidFill>
              </a:rPr>
              <a:t>small larva    mature larva    fresh pupa      mature pupa     callow adult        mature adult</a:t>
            </a:r>
          </a:p>
        </p:txBody>
      </p:sp>
      <p:sp>
        <p:nvSpPr>
          <p:cNvPr id="86030" name="Text Box 14">
            <a:extLst>
              <a:ext uri="{FF2B5EF4-FFF2-40B4-BE49-F238E27FC236}">
                <a16:creationId xmlns:a16="http://schemas.microsoft.com/office/drawing/2014/main" id="{45B449D7-2CB4-C98E-B5F3-B24A310F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5756275"/>
            <a:ext cx="340349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Adult color can be gray to black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900679-FD9B-5726-699D-923CDE7CBD8B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2133600"/>
            <a:ext cx="2895600" cy="2895600"/>
            <a:chOff x="3124200" y="2133600"/>
            <a:chExt cx="2895600" cy="2895600"/>
          </a:xfrm>
        </p:grpSpPr>
        <p:pic>
          <p:nvPicPr>
            <p:cNvPr id="73736" name="Picture 10" descr="dime_crop">
              <a:extLst>
                <a:ext uri="{FF2B5EF4-FFF2-40B4-BE49-F238E27FC236}">
                  <a16:creationId xmlns:a16="http://schemas.microsoft.com/office/drawing/2014/main" id="{8D2302DC-831A-DEC1-E4E5-63C0B6148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" t="2676" r="5264" b="3625"/>
            <a:stretch>
              <a:fillRect/>
            </a:stretch>
          </p:blipFill>
          <p:spPr bwMode="auto">
            <a:xfrm>
              <a:off x="3124200" y="2133600"/>
              <a:ext cx="28956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7" name="TextBox 1">
              <a:extLst>
                <a:ext uri="{FF2B5EF4-FFF2-40B4-BE49-F238E27FC236}">
                  <a16:creationId xmlns:a16="http://schemas.microsoft.com/office/drawing/2014/main" id="{1D96B955-84C8-B042-C490-F3E128444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8659" y="3516868"/>
              <a:ext cx="24801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They are very small!!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301</Words>
  <Application>Microsoft Office PowerPoint</Application>
  <PresentationFormat>Widescreen</PresentationFormat>
  <Paragraphs>80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Symbol</vt:lpstr>
      <vt:lpstr>Times New Roman</vt:lpstr>
      <vt:lpstr>template</vt:lpstr>
      <vt:lpstr>Drawing</vt:lpstr>
      <vt:lpstr>Turfgrass Insects</vt:lpstr>
      <vt:lpstr>PowerPoint Presentation</vt:lpstr>
      <vt:lpstr>Variety of White Grubs</vt:lpstr>
      <vt:lpstr>PowerPoint Presentation</vt:lpstr>
      <vt:lpstr>PowerPoint Presentation</vt:lpstr>
      <vt:lpstr>PowerPoint Presentation</vt:lpstr>
      <vt:lpstr>White Grub Rasters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Chinch Bug</vt:lpstr>
      <vt:lpstr>Chinch bug damage is often confused with drought stress</vt:lpstr>
      <vt:lpstr>Chinch bugs have sucking mouth parts and will interfere with water movement through the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Kristen Althouse</dc:creator>
  <cp:lastModifiedBy>Kristen Althouse</cp:lastModifiedBy>
  <cp:revision>2</cp:revision>
  <dcterms:created xsi:type="dcterms:W3CDTF">2024-10-18T14:57:10Z</dcterms:created>
  <dcterms:modified xsi:type="dcterms:W3CDTF">2024-10-29T14:05:05Z</dcterms:modified>
</cp:coreProperties>
</file>