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678" r:id="rId2"/>
    <p:sldId id="658" r:id="rId3"/>
    <p:sldId id="614" r:id="rId4"/>
    <p:sldId id="653" r:id="rId5"/>
    <p:sldId id="615" r:id="rId6"/>
    <p:sldId id="618" r:id="rId7"/>
    <p:sldId id="619" r:id="rId8"/>
    <p:sldId id="677" r:id="rId9"/>
    <p:sldId id="553" r:id="rId10"/>
    <p:sldId id="621" r:id="rId11"/>
    <p:sldId id="622" r:id="rId12"/>
    <p:sldId id="626" r:id="rId13"/>
    <p:sldId id="623" r:id="rId14"/>
    <p:sldId id="662" r:id="rId15"/>
    <p:sldId id="661" r:id="rId16"/>
    <p:sldId id="659" r:id="rId17"/>
    <p:sldId id="513" r:id="rId18"/>
    <p:sldId id="575" r:id="rId19"/>
    <p:sldId id="651" r:id="rId20"/>
    <p:sldId id="613" r:id="rId21"/>
    <p:sldId id="671" r:id="rId22"/>
    <p:sldId id="654" r:id="rId23"/>
    <p:sldId id="379" r:id="rId24"/>
    <p:sldId id="656" r:id="rId25"/>
    <p:sldId id="636" r:id="rId26"/>
    <p:sldId id="411" r:id="rId27"/>
    <p:sldId id="607" r:id="rId28"/>
    <p:sldId id="412" r:id="rId29"/>
    <p:sldId id="388" r:id="rId30"/>
    <p:sldId id="667" r:id="rId31"/>
    <p:sldId id="389" r:id="rId32"/>
    <p:sldId id="628" r:id="rId33"/>
    <p:sldId id="627" r:id="rId34"/>
    <p:sldId id="381" r:id="rId35"/>
    <p:sldId id="560" r:id="rId36"/>
    <p:sldId id="612" r:id="rId37"/>
    <p:sldId id="551" r:id="rId38"/>
    <p:sldId id="552" r:id="rId39"/>
    <p:sldId id="403" r:id="rId40"/>
    <p:sldId id="586" r:id="rId41"/>
    <p:sldId id="588" r:id="rId42"/>
    <p:sldId id="587" r:id="rId43"/>
    <p:sldId id="404" r:id="rId44"/>
    <p:sldId id="578" r:id="rId45"/>
    <p:sldId id="579" r:id="rId46"/>
    <p:sldId id="580" r:id="rId47"/>
    <p:sldId id="487" r:id="rId48"/>
    <p:sldId id="568" r:id="rId49"/>
    <p:sldId id="569" r:id="rId50"/>
    <p:sldId id="660" r:id="rId51"/>
    <p:sldId id="631" r:id="rId52"/>
    <p:sldId id="646" r:id="rId53"/>
    <p:sldId id="611" r:id="rId54"/>
    <p:sldId id="676" r:id="rId55"/>
    <p:sldId id="672" r:id="rId56"/>
    <p:sldId id="673" r:id="rId57"/>
    <p:sldId id="674" r:id="rId58"/>
    <p:sldId id="632" r:id="rId59"/>
    <p:sldId id="633" r:id="rId60"/>
    <p:sldId id="65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E06F60-C862-4AF6-84FA-DAAB3400D4EE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45BBE-E994-44F7-80B8-AB7F66F80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946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8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05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6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5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2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96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3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9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1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8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B5905-EE3A-479F-9C23-F071E1DAFAA7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3509B-3628-4801-92D6-3C4462C87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95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AC532E3-85B8-2824-40AF-1C7609090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C1B917-D013-8BE8-7CB1-F5B73BB8C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19200"/>
            <a:ext cx="8458200" cy="5364162"/>
          </a:xfrm>
        </p:spPr>
        <p:txBody>
          <a:bodyPr numCol="3">
            <a:normAutofit fontScale="47500" lnSpcReduction="20000"/>
          </a:bodyPr>
          <a:lstStyle/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Annual Bluegrass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Annual Sedge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Barnyardgrass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Bedstraw/Catchweed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Bermudagrass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Black Medic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Broadleaf Dock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Broadleaf Plantain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Buckhorn Plantain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Bull Thistle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Canada Thistle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Carpetweed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Chicory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Cinquefoil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Common Chickweed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Common Mallow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Common </a:t>
            </a: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Mullien</a:t>
            </a: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Common Vetch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Crabgrass (Smooth)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Creeping </a:t>
            </a: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Bentgrass</a:t>
            </a: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Creeping Buttercup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Creeping Speedwell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Curly Dock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Dallisgrass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Dandelion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Dollarweed</a:t>
            </a: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/Pennywort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English Daisy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Evening Primrose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Fall Panicum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Field Bindweed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Field Pansy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Geranium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Goosegrass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Green Foxtail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Ground Ivy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Groundsel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Hairy Bittercress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Hairy Buttercup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Hairy </a:t>
            </a: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Galinsoga</a:t>
            </a: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Hawkweed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Healall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Henbit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Indian Mock Strawberry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Japanese </a:t>
            </a: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Stiltgrass</a:t>
            </a: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Kikuyugrass</a:t>
            </a: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Lambsquarter</a:t>
            </a: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Lespedeza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Marestail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Morning Glory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Mouse Ear Chickweed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Mustard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Nimblewill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Orchardgrass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Oxeye Daisy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Pennsylvania Smartweed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Peppergrass/Virginia </a:t>
            </a: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Pepperweed</a:t>
            </a:r>
            <a:endParaRPr lang="en-US" sz="1800" kern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Prickly Lettuce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Prostrate Knotweed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Prostrate Spurge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Purple Nutsedge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Purslane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Quackgrass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Ragweed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 Sorrel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Sandbur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Shepard's Purse 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Spotted Spurge 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Sow Thistle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Star of Bethlehem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Thymeleaf</a:t>
            </a: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Speedwell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Venice Mallow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Violet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Virginia Buttonweed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Western Salsify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White Clover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Wild Carrot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Wild Strawberry 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Wild Violet</a:t>
            </a:r>
          </a:p>
          <a:p>
            <a:pPr marL="0" marR="0" indent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Yarrow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Yellow Foxtail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Yellow Nutsedge 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Yellow Rocket</a:t>
            </a:r>
            <a:b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Yellow </a:t>
            </a:r>
            <a:r>
              <a:rPr lang="en-US" sz="1800" kern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Woodsorrel</a:t>
            </a:r>
            <a:r>
              <a:rPr lang="en-US" sz="1800" kern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/Oxalis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872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164"/>
            <a:ext cx="9165552" cy="687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5879321"/>
            <a:ext cx="5562600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Dallisgrass</a:t>
            </a:r>
            <a:r>
              <a:rPr lang="en-US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US" alt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Paspalum</a:t>
            </a:r>
            <a:r>
              <a:rPr lang="en-US" alt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dilatum</a:t>
            </a:r>
            <a:r>
              <a:rPr lang="en-US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en-US" alt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599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05131" y="228600"/>
            <a:ext cx="18954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700" b="1" dirty="0" err="1">
                <a:latin typeface="+mn-lt"/>
              </a:rPr>
              <a:t>Dallisgrass</a:t>
            </a:r>
            <a:endParaRPr lang="en-US" altLang="en-US" sz="2700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18421" r="21080" b="22161"/>
          <a:stretch/>
        </p:blipFill>
        <p:spPr>
          <a:xfrm>
            <a:off x="5247428" y="990600"/>
            <a:ext cx="3578466" cy="281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64" y="3965863"/>
            <a:ext cx="3861936" cy="2892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12011"/>
            <a:ext cx="3886200" cy="564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4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90600" y="5511969"/>
            <a:ext cx="5715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7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Goosegrass</a:t>
            </a:r>
            <a:r>
              <a:rPr lang="en-US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</a:t>
            </a:r>
            <a:r>
              <a:rPr lang="en-US" alt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Eleusine</a:t>
            </a:r>
            <a:r>
              <a:rPr lang="en-US" alt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indica</a:t>
            </a:r>
            <a:r>
              <a:rPr lang="en-US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060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337"/>
            <a:ext cx="8229600" cy="1143000"/>
          </a:xfrm>
        </p:spPr>
        <p:txBody>
          <a:bodyPr/>
          <a:lstStyle/>
          <a:p>
            <a:pPr algn="l"/>
            <a:r>
              <a:rPr lang="en-US" b="1" dirty="0" err="1"/>
              <a:t>Goosegrass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191000" cy="4525963"/>
          </a:xfrm>
        </p:spPr>
        <p:txBody>
          <a:bodyPr>
            <a:normAutofit lnSpcReduction="10000"/>
          </a:bodyPr>
          <a:lstStyle/>
          <a:p>
            <a:r>
              <a:rPr lang="en-US" sz="2700" dirty="0"/>
              <a:t>First leaf obviously ribbed with veins, and dark green lines.</a:t>
            </a:r>
          </a:p>
          <a:p>
            <a:r>
              <a:rPr lang="en-US" sz="2700" dirty="0"/>
              <a:t>Basal stem silver.</a:t>
            </a:r>
          </a:p>
          <a:p>
            <a:r>
              <a:rPr lang="en-US" sz="2700" dirty="0"/>
              <a:t>Leaf sheath - light green or white.</a:t>
            </a:r>
          </a:p>
          <a:p>
            <a:r>
              <a:rPr lang="en-US" sz="2700" dirty="0"/>
              <a:t>Ligule - very short, ciliated membrane.</a:t>
            </a:r>
          </a:p>
          <a:p>
            <a:r>
              <a:rPr lang="en-US" sz="2700" dirty="0"/>
              <a:t>Long hairs on leaf base.</a:t>
            </a:r>
          </a:p>
          <a:p>
            <a:r>
              <a:rPr lang="en-US" sz="2700" dirty="0"/>
              <a:t>Auricles - absent.</a:t>
            </a:r>
          </a:p>
          <a:p>
            <a:endParaRPr lang="en-US" sz="2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982" y="3429000"/>
            <a:ext cx="4601018" cy="3342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81751" y="3581400"/>
            <a:ext cx="2981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Goosegrass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ligule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75B023-59CF-4014-940E-08AA1D1DA16B}"/>
              </a:ext>
            </a:extLst>
          </p:cNvPr>
          <p:cNvSpPr/>
          <p:nvPr/>
        </p:nvSpPr>
        <p:spPr>
          <a:xfrm>
            <a:off x="5076181" y="129824"/>
            <a:ext cx="3276600" cy="31242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52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imblewill | Purdue University Turfgrass Science at Purdue University">
            <a:extLst>
              <a:ext uri="{FF2B5EF4-FFF2-40B4-BE49-F238E27FC236}">
                <a16:creationId xmlns:a16="http://schemas.microsoft.com/office/drawing/2014/main" id="{609D5157-D5D6-4EAF-B4EF-53D042F7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225322-D623-49BA-AF9C-AED2F6AE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Nimblewill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Muhlenbergia</a:t>
            </a: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schreberi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AE0DD-9CCC-46C3-9B25-E48C00557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876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Summer perennial grass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confused with bermudagrass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 found in shaded areas</a:t>
            </a:r>
          </a:p>
        </p:txBody>
      </p:sp>
      <p:pic>
        <p:nvPicPr>
          <p:cNvPr id="3076" name="Picture 4" descr="https://turf.purdue.edu/wp-content/uploads/2014/04/5c98ef253f4d7_square.jpg">
            <a:extLst>
              <a:ext uri="{FF2B5EF4-FFF2-40B4-BE49-F238E27FC236}">
                <a16:creationId xmlns:a16="http://schemas.microsoft.com/office/drawing/2014/main" id="{260F03F8-5A66-43AC-A102-D7F1E9400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4206240"/>
            <a:ext cx="2651760" cy="265176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85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mblewill | Purdue University Turfgrass Science at Purdue University">
            <a:extLst>
              <a:ext uri="{FF2B5EF4-FFF2-40B4-BE49-F238E27FC236}">
                <a16:creationId xmlns:a16="http://schemas.microsoft.com/office/drawing/2014/main" id="{4BB5F125-BF11-48A6-9C4F-CD3D2607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CE966-77B9-4E37-AF6C-EB94D4764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4251580"/>
            <a:ext cx="4640510" cy="26064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5F253F-4D01-4526-9277-A8ACA29765C1}"/>
              </a:ext>
            </a:extLst>
          </p:cNvPr>
          <p:cNvSpPr txBox="1"/>
          <p:nvPr/>
        </p:nvSpPr>
        <p:spPr>
          <a:xfrm>
            <a:off x="5791200" y="1981200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Short leaf blades with very pointed leaf tip</a:t>
            </a:r>
          </a:p>
          <a:p>
            <a:endParaRPr lang="en-US" sz="2000" b="1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E65149-C8A5-442D-AAD7-ED576DF945E0}"/>
              </a:ext>
            </a:extLst>
          </p:cNvPr>
          <p:cNvCxnSpPr/>
          <p:nvPr/>
        </p:nvCxnSpPr>
        <p:spPr>
          <a:xfrm flipH="1">
            <a:off x="6400800" y="2667000"/>
            <a:ext cx="304800" cy="7620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F26E7A7F-525B-4EC5-88FE-F484EFBAE63D}"/>
              </a:ext>
            </a:extLst>
          </p:cNvPr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/>
              <a:t>Nimblewill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354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11092-8CCD-4B21-A9C1-3678DE051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3225"/>
            <a:ext cx="7772400" cy="3432175"/>
          </a:xfrm>
        </p:spPr>
        <p:txBody>
          <a:bodyPr>
            <a:normAutofit/>
          </a:bodyPr>
          <a:lstStyle/>
          <a:p>
            <a:r>
              <a:rPr lang="en-US" sz="8800" dirty="0"/>
              <a:t>Weeds</a:t>
            </a:r>
            <a:br>
              <a:rPr lang="en-US" sz="8800" dirty="0"/>
            </a:br>
            <a:r>
              <a:rPr lang="en-US" dirty="0"/>
              <a:t>Broadleaf (dicots)</a:t>
            </a:r>
          </a:p>
        </p:txBody>
      </p:sp>
    </p:spTree>
    <p:extLst>
      <p:ext uri="{BB962C8B-B14F-4D97-AF65-F5344CB8AC3E}">
        <p14:creationId xmlns:p14="http://schemas.microsoft.com/office/powerpoint/2010/main" val="1777031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152400" y="1295400"/>
            <a:ext cx="411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Hardy perennial with thick, fleshy taproot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No stem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Leaves grow in a rosette from the crown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Leaves long, narrow with irregular lobes pointing toward the crown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Leaves purplish at base and emit milky substance when broken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429000" y="212725"/>
            <a:ext cx="23002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/>
              <a:t>Dandelion</a:t>
            </a:r>
          </a:p>
        </p:txBody>
      </p:sp>
      <p:pic>
        <p:nvPicPr>
          <p:cNvPr id="92164" name="Picture 4" descr="Taraxac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00200"/>
            <a:ext cx="472440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52739" y="457200"/>
            <a:ext cx="40354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Dandelion</a:t>
            </a:r>
          </a:p>
        </p:txBody>
      </p:sp>
    </p:spTree>
    <p:extLst>
      <p:ext uri="{BB962C8B-B14F-4D97-AF65-F5344CB8AC3E}">
        <p14:creationId xmlns:p14="http://schemas.microsoft.com/office/powerpoint/2010/main" val="2106772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190500" y="3733800"/>
            <a:ext cx="8763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Deep golden yellow flowers on heads of long hollow stalks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Blossoms mature into spherical clusters of whitish fruits (puffballs) made of parachute-like seeds spread easily by wind</a:t>
            </a:r>
          </a:p>
        </p:txBody>
      </p:sp>
      <p:sp>
        <p:nvSpPr>
          <p:cNvPr id="119811" name="Rectangle 3"/>
          <p:cNvSpPr>
            <a:spLocks noChangeArrowheads="1"/>
          </p:cNvSpPr>
          <p:nvPr/>
        </p:nvSpPr>
        <p:spPr bwMode="auto">
          <a:xfrm>
            <a:off x="3632200" y="1524000"/>
            <a:ext cx="18780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Dandelion</a:t>
            </a:r>
          </a:p>
        </p:txBody>
      </p:sp>
      <p:pic>
        <p:nvPicPr>
          <p:cNvPr id="119812" name="Picture 4" descr="Taraxacum seedhe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0413" y="0"/>
            <a:ext cx="33035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5" descr="Taraxaxum officinale hi r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035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11092-8CCD-4B21-A9C1-3678DE051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3225"/>
            <a:ext cx="7772400" cy="3432175"/>
          </a:xfrm>
        </p:spPr>
        <p:txBody>
          <a:bodyPr>
            <a:normAutofit/>
          </a:bodyPr>
          <a:lstStyle/>
          <a:p>
            <a:r>
              <a:rPr lang="en-US" sz="8800" dirty="0"/>
              <a:t>Weeds</a:t>
            </a:r>
            <a:br>
              <a:rPr lang="en-US" sz="8800" dirty="0"/>
            </a:br>
            <a:r>
              <a:rPr lang="en-US" dirty="0"/>
              <a:t>Grasses</a:t>
            </a:r>
          </a:p>
        </p:txBody>
      </p:sp>
    </p:spTree>
    <p:extLst>
      <p:ext uri="{BB962C8B-B14F-4D97-AF65-F5344CB8AC3E}">
        <p14:creationId xmlns:p14="http://schemas.microsoft.com/office/powerpoint/2010/main" val="2452020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"/>
            <a:ext cx="9135872" cy="685190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1336" y="5715000"/>
            <a:ext cx="368776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White Clover</a:t>
            </a:r>
          </a:p>
        </p:txBody>
      </p:sp>
    </p:spTree>
    <p:extLst>
      <p:ext uri="{BB962C8B-B14F-4D97-AF65-F5344CB8AC3E}">
        <p14:creationId xmlns:p14="http://schemas.microsoft.com/office/powerpoint/2010/main" val="235416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190500" y="4876800"/>
            <a:ext cx="876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Perennial with creeping stems that root at the nodes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Trifoliate leaves on long petioles surrounded at base by membranous sheath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Leaves usually with white crescent-shaped water marks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White to pink flowering heads on long stalks, 0.5 to 1.5 inches in diameter</a:t>
            </a:r>
          </a:p>
        </p:txBody>
      </p:sp>
      <p:sp>
        <p:nvSpPr>
          <p:cNvPr id="121859" name="Rectangle 3"/>
          <p:cNvSpPr>
            <a:spLocks noChangeArrowheads="1"/>
          </p:cNvSpPr>
          <p:nvPr/>
        </p:nvSpPr>
        <p:spPr bwMode="auto">
          <a:xfrm>
            <a:off x="6553200" y="3733800"/>
            <a:ext cx="2106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White Clover</a:t>
            </a:r>
          </a:p>
        </p:txBody>
      </p:sp>
      <p:pic>
        <p:nvPicPr>
          <p:cNvPr id="121860" name="Picture 4" descr="Trifolium repens habit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96000" cy="457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 descr="Trifolium repens blo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0"/>
            <a:ext cx="3048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228600" y="5943600"/>
            <a:ext cx="876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Perennial with creeping stems that root at the nodes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3457575" y="0"/>
            <a:ext cx="2106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White Clover</a:t>
            </a:r>
          </a:p>
        </p:txBody>
      </p:sp>
      <p:pic>
        <p:nvPicPr>
          <p:cNvPr id="122884" name="Picture 4" descr="white clover stol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609600"/>
            <a:ext cx="7086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09CDD1-8525-4F20-9663-85DA0589F77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6002464"/>
            <a:ext cx="320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Ground Ivy</a:t>
            </a:r>
          </a:p>
        </p:txBody>
      </p:sp>
    </p:spTree>
    <p:extLst>
      <p:ext uri="{BB962C8B-B14F-4D97-AF65-F5344CB8AC3E}">
        <p14:creationId xmlns:p14="http://schemas.microsoft.com/office/powerpoint/2010/main" val="966564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0" y="-66180"/>
            <a:ext cx="9144000" cy="692418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6002464"/>
            <a:ext cx="320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Ground Ivy</a:t>
            </a:r>
          </a:p>
        </p:txBody>
      </p:sp>
    </p:spTree>
    <p:extLst>
      <p:ext uri="{BB962C8B-B14F-4D97-AF65-F5344CB8AC3E}">
        <p14:creationId xmlns:p14="http://schemas.microsoft.com/office/powerpoint/2010/main" val="2396036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0" y="1295400"/>
            <a:ext cx="43434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Perennial with creeping stems that root at the nodes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Thrives in sun or shade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Opposite leaves round, scalloped along the margin and heavily veined on upper surface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Square stems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Funnel-shaped bluish-violet flowers in leaf axils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1131888" y="307975"/>
            <a:ext cx="2325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/>
              <a:t>Ground Ivy</a:t>
            </a:r>
          </a:p>
        </p:txBody>
      </p:sp>
      <p:pic>
        <p:nvPicPr>
          <p:cNvPr id="104452" name="Picture 4" descr="Glechoma 2006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149600"/>
            <a:ext cx="4572000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 descr="Glechoma flow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0"/>
            <a:ext cx="41148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325" cy="6858000"/>
          </a:xfrm>
          <a:prstGeom prst="rect">
            <a:avLst/>
          </a:prstGeom>
        </p:spPr>
      </p:pic>
      <p:pic>
        <p:nvPicPr>
          <p:cNvPr id="3" name="Picture 3" descr="Diodia flr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843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1000" y="1981200"/>
            <a:ext cx="40354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Virginia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Buttonweed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7112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90500" y="4572000"/>
            <a:ext cx="8763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Perennial with prostrate, spreading branches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Stems hairy along the ridges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Opposite leaves without petioles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Leaves often display mottled yellow mosaic appearance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White flowers sometimes with pink streaks in the center borne in leaf axils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/>
              <a:t>Fruit with 4 membranous sepals at the tip</a:t>
            </a: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1752600" y="3962400"/>
            <a:ext cx="317341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Virginia Buttonweed</a:t>
            </a:r>
          </a:p>
        </p:txBody>
      </p:sp>
      <p:pic>
        <p:nvPicPr>
          <p:cNvPr id="74756" name="Picture 4" descr="Diodida virginiana 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53200" cy="396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 descr="Diodia 2006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0"/>
            <a:ext cx="25908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8" name="TextBox 5"/>
          <p:cNvSpPr txBox="1">
            <a:spLocks noChangeArrowheads="1"/>
          </p:cNvSpPr>
          <p:nvPr/>
        </p:nvSpPr>
        <p:spPr bwMode="auto">
          <a:xfrm>
            <a:off x="6705600" y="2438400"/>
            <a:ext cx="21717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Virginia buttonweed is one of the three toughest weeds to control in Arkansas turfgrass.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2741" cy="68580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-152400" y="32327"/>
            <a:ext cx="4035425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Violet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5524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304800" y="6096000"/>
            <a:ext cx="3328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Broadleaf Plantain</a:t>
            </a:r>
          </a:p>
        </p:txBody>
      </p:sp>
    </p:spTree>
    <p:extLst>
      <p:ext uri="{BB962C8B-B14F-4D97-AF65-F5344CB8AC3E}">
        <p14:creationId xmlns:p14="http://schemas.microsoft.com/office/powerpoint/2010/main" val="362919108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618"/>
            <a:ext cx="9150157" cy="686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3124200" y="5791200"/>
            <a:ext cx="25717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annual bluegrass</a:t>
            </a:r>
          </a:p>
          <a:p>
            <a:pPr algn="ctr" eaLnBrk="1" hangingPunct="1"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</a:t>
            </a:r>
            <a:r>
              <a:rPr lang="en-US" alt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Poa</a:t>
            </a:r>
            <a:r>
              <a:rPr lang="en-US" alt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annua</a:t>
            </a: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587825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228600" y="4572000"/>
            <a:ext cx="4343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/>
              <a:t>Fibrous-rooted perennial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/>
              <a:t>Lower leaves smooth, oval to elliptical shape and purplish at base of leaf stalk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/>
              <a:t>Leaf margins waxy with 5 distinct veins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106738" y="76200"/>
            <a:ext cx="283686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Broadleaf Plantain</a:t>
            </a:r>
          </a:p>
        </p:txBody>
      </p:sp>
      <p:pic>
        <p:nvPicPr>
          <p:cNvPr id="94212" name="Picture 4" descr="Planatago rugeli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4572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3" name="Picture 5" descr="Plantago rugelii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685800"/>
            <a:ext cx="4597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AF6337-2060-49B0-AAD6-A550F6585AE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0419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476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0" y="19050"/>
            <a:ext cx="3886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Buckhorn Plantain</a:t>
            </a:r>
          </a:p>
        </p:txBody>
      </p:sp>
    </p:spTree>
    <p:extLst>
      <p:ext uri="{BB962C8B-B14F-4D97-AF65-F5344CB8AC3E}">
        <p14:creationId xmlns:p14="http://schemas.microsoft.com/office/powerpoint/2010/main" val="6690817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85800" y="230188"/>
            <a:ext cx="28384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/>
              <a:t>Buckhorn Plantain</a:t>
            </a:r>
          </a:p>
        </p:txBody>
      </p:sp>
      <p:pic>
        <p:nvPicPr>
          <p:cNvPr id="96259" name="Picture 3" descr="Plantago lanceolata seedhea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838200"/>
            <a:ext cx="3451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4" descr="Plantago lanceolata lea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300"/>
            <a:ext cx="231775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04800" y="1143000"/>
            <a:ext cx="3200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Fibrous-rooted perennial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Leaves basal, long and pointed with several prominent parallel veins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Flowers arranged in a dense terminal spike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2767013" y="228600"/>
            <a:ext cx="36337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600"/>
              <a:t>Buckhorn Plantain</a:t>
            </a:r>
          </a:p>
        </p:txBody>
      </p:sp>
      <p:pic>
        <p:nvPicPr>
          <p:cNvPr id="95236" name="Picture 4" descr="Plantago lanceolata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066800"/>
            <a:ext cx="44719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5791200" y="457200"/>
            <a:ext cx="3009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Prostrate Spurge</a:t>
            </a:r>
          </a:p>
        </p:txBody>
      </p:sp>
    </p:spTree>
    <p:extLst>
      <p:ext uri="{BB962C8B-B14F-4D97-AF65-F5344CB8AC3E}">
        <p14:creationId xmlns:p14="http://schemas.microsoft.com/office/powerpoint/2010/main" val="29785351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76200" y="4267200"/>
            <a:ext cx="87630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Low growing summer annual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Reddish-green stems from a tap root that produce a mat-like growth habit and emit a milky juice when broken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Can choke out thin turf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Leaves opposite usually with conspicuous maroon blotch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/>
              <a:t>Pinkish-white inconspicuous flowers borne at the leaf axils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298825" y="3657600"/>
            <a:ext cx="25447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Prostrate Spurge</a:t>
            </a:r>
          </a:p>
        </p:txBody>
      </p:sp>
      <p:pic>
        <p:nvPicPr>
          <p:cNvPr id="26628" name="Picture 4" descr="Chamaescye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26988"/>
            <a:ext cx="335280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4572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Lespedeza</a:t>
            </a:r>
          </a:p>
        </p:txBody>
      </p:sp>
      <p:pic>
        <p:nvPicPr>
          <p:cNvPr id="1026" name="Picture 2" descr="Kummerowia striata (Common Lespedeza, Japanese Clover, Lespedeza) | North  Carolina Extension Gardener Plant Toolbox">
            <a:extLst>
              <a:ext uri="{FF2B5EF4-FFF2-40B4-BE49-F238E27FC236}">
                <a16:creationId xmlns:a16="http://schemas.microsoft.com/office/drawing/2014/main" id="{00573C7F-0869-4216-A763-72CAFB9D6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09" y="0"/>
            <a:ext cx="3556000" cy="266700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541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52400" y="4114800"/>
            <a:ext cx="8763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Low growing summer annual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Tough, wiry, hairy stems from a tap root that produce a mat-like growth habit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Can choke out thin turf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Trifoliate leaves dark green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Pink to purple flowers borne at the leaf axils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3581400" y="207963"/>
            <a:ext cx="19018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/>
              <a:t>Lespedeza</a:t>
            </a:r>
          </a:p>
        </p:txBody>
      </p:sp>
      <p:pic>
        <p:nvPicPr>
          <p:cNvPr id="17412" name="Picture 4" descr="Lespedeza 2006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90600"/>
            <a:ext cx="5562600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lespedez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1066800"/>
            <a:ext cx="27844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Lespedeza striata 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685800" y="1222375"/>
            <a:ext cx="1901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</a:rPr>
              <a:t>Lespedeza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774617-A4BD-4737-ABD9-59B853ADA8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499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322873" y="101600"/>
            <a:ext cx="36679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Common Chickweed</a:t>
            </a:r>
          </a:p>
        </p:txBody>
      </p:sp>
    </p:spTree>
    <p:extLst>
      <p:ext uri="{BB962C8B-B14F-4D97-AF65-F5344CB8AC3E}">
        <p14:creationId xmlns:p14="http://schemas.microsoft.com/office/powerpoint/2010/main" val="425509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461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7" t="11994" r="24691"/>
          <a:stretch/>
        </p:blipFill>
        <p:spPr>
          <a:xfrm>
            <a:off x="5627629" y="-6927"/>
            <a:ext cx="3497898" cy="4859746"/>
          </a:xfrm>
          <a:prstGeom prst="rect">
            <a:avLst/>
          </a:prstGeom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823051" y="152400"/>
            <a:ext cx="2571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annual bluegrass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791200" y="34636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Boat shaped leaf tip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B54D6-6E35-44C9-B440-C8FED35CFB20}"/>
              </a:ext>
            </a:extLst>
          </p:cNvPr>
          <p:cNvSpPr txBox="1"/>
          <p:nvPr/>
        </p:nvSpPr>
        <p:spPr>
          <a:xfrm>
            <a:off x="5638800" y="4916269"/>
            <a:ext cx="32012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Winter annual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Prolific seed producer</a:t>
            </a:r>
          </a:p>
        </p:txBody>
      </p:sp>
    </p:spTree>
    <p:extLst>
      <p:ext uri="{BB962C8B-B14F-4D97-AF65-F5344CB8AC3E}">
        <p14:creationId xmlns:p14="http://schemas.microsoft.com/office/powerpoint/2010/main" val="438440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Stellaria media 06.jpg"/>
          <p:cNvPicPr>
            <a:picLocks noChangeAspect="1"/>
          </p:cNvPicPr>
          <p:nvPr/>
        </p:nvPicPr>
        <p:blipFill>
          <a:blip r:embed="rId2"/>
          <a:srcRect l="7791"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0" y="6396038"/>
            <a:ext cx="31416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>
                <a:solidFill>
                  <a:schemeClr val="bg1"/>
                </a:solidFill>
              </a:rPr>
              <a:t>Common chickweed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Stellaria media 13.jpg"/>
          <p:cNvPicPr>
            <a:picLocks noChangeAspect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2362200" y="5791200"/>
            <a:ext cx="4114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</a:rPr>
              <a:t>Common chickweed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28600" y="1295400"/>
            <a:ext cx="3886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Low spreading winter annual, weak root system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Roots at the nodes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Opposite leaves with no hairs tapered to a point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Stems with vertical lines of hairs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Small white flowers with 5 deeply notched petals</a:t>
            </a:r>
          </a:p>
        </p:txBody>
      </p:sp>
      <p:pic>
        <p:nvPicPr>
          <p:cNvPr id="54275" name="Picture 3" descr="Stellaria media hi res3"/>
          <p:cNvPicPr>
            <a:picLocks noChangeAspect="1" noChangeArrowheads="1"/>
          </p:cNvPicPr>
          <p:nvPr/>
        </p:nvPicPr>
        <p:blipFill>
          <a:blip r:embed="rId2"/>
          <a:srcRect t="7143"/>
          <a:stretch>
            <a:fillRect/>
          </a:stretch>
        </p:blipFill>
        <p:spPr bwMode="auto">
          <a:xfrm>
            <a:off x="4959350" y="0"/>
            <a:ext cx="41846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 descr="Stellaria media flr"/>
          <p:cNvPicPr>
            <a:picLocks noChangeAspect="1" noChangeArrowheads="1"/>
          </p:cNvPicPr>
          <p:nvPr/>
        </p:nvPicPr>
        <p:blipFill>
          <a:blip r:embed="rId3">
            <a:lum bright="12000"/>
          </a:blip>
          <a:srcRect b="-903"/>
          <a:stretch>
            <a:fillRect/>
          </a:stretch>
        </p:blipFill>
        <p:spPr bwMode="auto">
          <a:xfrm>
            <a:off x="4114800" y="4267200"/>
            <a:ext cx="27193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 descr="Stellaria media seed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267200"/>
            <a:ext cx="22860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381000" y="458788"/>
            <a:ext cx="40957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/>
              <a:t>Common Chickweed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7620000" y="61722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/>
              <a:t>seed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813300" y="990600"/>
            <a:ext cx="1622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Henbit</a:t>
            </a:r>
          </a:p>
        </p:txBody>
      </p:sp>
    </p:spTree>
    <p:extLst>
      <p:ext uri="{BB962C8B-B14F-4D97-AF65-F5344CB8AC3E}">
        <p14:creationId xmlns:p14="http://schemas.microsoft.com/office/powerpoint/2010/main" val="114057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04800" y="1295400"/>
            <a:ext cx="4038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Very common winter annual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Square 4-sided greenish-purple stems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Flowers with purple petals fused into a two-lipped tube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Stems upright but can root at the nodes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Leaves rounded, coarsely toothed, hairy and deeply veined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1524000" y="304800"/>
            <a:ext cx="1704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Henbit</a:t>
            </a:r>
          </a:p>
        </p:txBody>
      </p:sp>
      <p:pic>
        <p:nvPicPr>
          <p:cNvPr id="45060" name="Picture 4" descr="Laminum amplexicaule00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6600" y="838200"/>
            <a:ext cx="4597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amium flow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64820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 descr="Lamiun amplexicaule7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990600"/>
            <a:ext cx="363537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2819400" y="1524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/>
              <a:t>Henbit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676525" y="457200"/>
            <a:ext cx="3800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400"/>
              <a:t>Henbit Seedling</a:t>
            </a:r>
          </a:p>
        </p:txBody>
      </p:sp>
      <p:pic>
        <p:nvPicPr>
          <p:cNvPr id="47107" name="Picture 3" descr="Lamium amplexicaule hi res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828800" y="1447800"/>
            <a:ext cx="5449888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286000" y="0"/>
            <a:ext cx="2982676" cy="5847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Hairy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Bittercress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747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28600" y="1371600"/>
            <a:ext cx="4038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Winter annual with erect stems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Over winters as a basal rosette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Leaves deeply lobed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Small flowers with 4 white petals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Fruit capsule about 0.75” that pops open when mature</a:t>
            </a: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2971800" y="411163"/>
            <a:ext cx="295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/>
              <a:t>Hairy Bittercress</a:t>
            </a:r>
          </a:p>
        </p:txBody>
      </p:sp>
      <p:pic>
        <p:nvPicPr>
          <p:cNvPr id="34820" name="Picture 4" descr="Cardamine hirsuta habi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600200"/>
            <a:ext cx="47244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Cardamine hirsuta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62163" y="0"/>
            <a:ext cx="7158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 descr="Cardamine flower2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514600"/>
            <a:ext cx="3332163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6" descr="Cardamine flower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24733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Rectangle 3"/>
          <p:cNvSpPr>
            <a:spLocks noChangeArrowheads="1"/>
          </p:cNvSpPr>
          <p:nvPr/>
        </p:nvSpPr>
        <p:spPr bwMode="auto">
          <a:xfrm>
            <a:off x="2971800" y="411163"/>
            <a:ext cx="29511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</a:rPr>
              <a:t>Hairy Bittercress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3400" y="152400"/>
            <a:ext cx="556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Crabgrass (</a:t>
            </a:r>
            <a:r>
              <a:rPr lang="en-US" alt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Digitaria</a:t>
            </a:r>
            <a:r>
              <a:rPr lang="en-US" altLang="en-US" sz="27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27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sanguinalis</a:t>
            </a:r>
            <a:r>
              <a:rPr lang="en-US" alt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034965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11092-8CCD-4B21-A9C1-3678DE051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73225"/>
            <a:ext cx="7772400" cy="3432175"/>
          </a:xfrm>
        </p:spPr>
        <p:txBody>
          <a:bodyPr>
            <a:normAutofit/>
          </a:bodyPr>
          <a:lstStyle/>
          <a:p>
            <a:r>
              <a:rPr lang="en-US" sz="8800" dirty="0"/>
              <a:t>Weeds</a:t>
            </a:r>
            <a:br>
              <a:rPr lang="en-US" sz="8800" dirty="0"/>
            </a:br>
            <a:r>
              <a:rPr lang="en-US" dirty="0"/>
              <a:t>Sedges / Tubers / Other</a:t>
            </a:r>
          </a:p>
        </p:txBody>
      </p:sp>
    </p:spTree>
    <p:extLst>
      <p:ext uri="{BB962C8B-B14F-4D97-AF65-F5344CB8AC3E}">
        <p14:creationId xmlns:p14="http://schemas.microsoft.com/office/powerpoint/2010/main" val="18736907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28371" cy="38250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125" y="4038600"/>
            <a:ext cx="413411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Sedges have triangular stems with a solid, pithy interior.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/>
              </a:rPr>
              <a:t>“Sedges have edges…”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/>
          <a:stretch/>
        </p:blipFill>
        <p:spPr>
          <a:xfrm>
            <a:off x="4597758" y="-2"/>
            <a:ext cx="4614297" cy="3825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7846" y="4027055"/>
            <a:ext cx="4134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Sedges have leaves in groups of three</a:t>
            </a:r>
          </a:p>
        </p:txBody>
      </p:sp>
    </p:spTree>
    <p:extLst>
      <p:ext uri="{BB962C8B-B14F-4D97-AF65-F5344CB8AC3E}">
        <p14:creationId xmlns:p14="http://schemas.microsoft.com/office/powerpoint/2010/main" val="3290873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algn="ctr"/>
            <a:fld id="{32E2F8CE-F782-4DE4-AE49-FB00D77A7921}" type="slidenum">
              <a:rPr lang="en-US" smtClean="0"/>
              <a:pPr algn="ctr"/>
              <a:t>52</a:t>
            </a:fld>
            <a:endParaRPr lang="en-US"/>
          </a:p>
        </p:txBody>
      </p:sp>
      <p:pic>
        <p:nvPicPr>
          <p:cNvPr id="114691" name="Picture 2" descr="Yellow nutsedge 2 by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40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2" name="Picture 3" descr="Purple Nutsedge 2 by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Rectangle 4"/>
          <p:cNvSpPr>
            <a:spLocks noChangeArrowheads="1"/>
          </p:cNvSpPr>
          <p:nvPr/>
        </p:nvSpPr>
        <p:spPr bwMode="auto">
          <a:xfrm>
            <a:off x="4953000" y="6096000"/>
            <a:ext cx="300672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</a:rPr>
              <a:t>Yellow Nutsedge</a:t>
            </a:r>
          </a:p>
        </p:txBody>
      </p:sp>
      <p:sp>
        <p:nvSpPr>
          <p:cNvPr id="114694" name="Rectangle 5"/>
          <p:cNvSpPr>
            <a:spLocks noChangeArrowheads="1"/>
          </p:cNvSpPr>
          <p:nvPr/>
        </p:nvSpPr>
        <p:spPr bwMode="auto">
          <a:xfrm>
            <a:off x="533400" y="381000"/>
            <a:ext cx="2486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Purple nutsedge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BA16C4-58C2-4CD1-8F67-B2E0864F5D74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8851" name="Picture 4" descr="Cyperus esculentus 2008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2" name="Rectangle 5"/>
          <p:cNvSpPr>
            <a:spLocks noChangeArrowheads="1"/>
          </p:cNvSpPr>
          <p:nvPr/>
        </p:nvSpPr>
        <p:spPr bwMode="auto">
          <a:xfrm>
            <a:off x="1828800" y="152400"/>
            <a:ext cx="5562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nutsedge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seedheads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0B9307-F3F6-427B-AAAE-2084E078B65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79875" name="Rectangle 2"/>
          <p:cNvSpPr>
            <a:spLocks noChangeArrowheads="1"/>
          </p:cNvSpPr>
          <p:nvPr/>
        </p:nvSpPr>
        <p:spPr bwMode="auto">
          <a:xfrm>
            <a:off x="381000" y="1371600"/>
            <a:ext cx="3962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Cold-tolerant perennial sedge species. Emerges about 3 weeks before purple nutsedge.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Control in spring using postemergence herbicides before tubers form.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Tubers form 6 to 8 weeks after leaves emerge.</a:t>
            </a:r>
          </a:p>
        </p:txBody>
      </p:sp>
      <p:sp>
        <p:nvSpPr>
          <p:cNvPr id="79876" name="Rectangle 3"/>
          <p:cNvSpPr>
            <a:spLocks noChangeArrowheads="1"/>
          </p:cNvSpPr>
          <p:nvPr/>
        </p:nvSpPr>
        <p:spPr bwMode="auto">
          <a:xfrm>
            <a:off x="838200" y="457200"/>
            <a:ext cx="3357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/>
              <a:t>Yellow Nutsedge</a:t>
            </a:r>
          </a:p>
        </p:txBody>
      </p:sp>
      <p:pic>
        <p:nvPicPr>
          <p:cNvPr id="79877" name="Picture 5" descr="Cyperus esculentus 0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7391400" y="3429000"/>
            <a:ext cx="1600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</a:rPr>
              <a:t>Yellow nutsedge rhizomes</a:t>
            </a:r>
          </a:p>
        </p:txBody>
      </p:sp>
      <p:pic>
        <p:nvPicPr>
          <p:cNvPr id="79879" name="Picture 2" descr="yellow nutsedge tuber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0" name="Rectangle 3"/>
          <p:cNvSpPr>
            <a:spLocks noChangeArrowheads="1"/>
          </p:cNvSpPr>
          <p:nvPr/>
        </p:nvSpPr>
        <p:spPr bwMode="auto">
          <a:xfrm>
            <a:off x="4572000" y="6361113"/>
            <a:ext cx="38862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2400"/>
              <a:t>Yellow nutsedge tubers</a:t>
            </a:r>
          </a:p>
        </p:txBody>
      </p:sp>
      <p:sp>
        <p:nvSpPr>
          <p:cNvPr id="79881" name="Rectangle 3"/>
          <p:cNvSpPr>
            <a:spLocks noChangeArrowheads="1"/>
          </p:cNvSpPr>
          <p:nvPr/>
        </p:nvSpPr>
        <p:spPr bwMode="auto">
          <a:xfrm>
            <a:off x="4572000" y="1676400"/>
            <a:ext cx="190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2800">
                <a:solidFill>
                  <a:schemeClr val="bg1"/>
                </a:solidFill>
              </a:rPr>
              <a:t>rhizomes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DC85FB5-0F96-4C46-9299-C0B8B1890317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115715" name="Picture 2" descr="Cyperus rotundus sterile 20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Rectangle 3"/>
          <p:cNvSpPr>
            <a:spLocks noChangeArrowheads="1"/>
          </p:cNvSpPr>
          <p:nvPr/>
        </p:nvSpPr>
        <p:spPr bwMode="auto">
          <a:xfrm>
            <a:off x="304800" y="1295400"/>
            <a:ext cx="2227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schemeClr val="bg1"/>
                </a:solidFill>
              </a:rPr>
              <a:t>Purple Nutsedge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8F261C-3BDC-4DE4-96DB-825EAE1DFE34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116739" name="Picture 2" descr="Cyperus rotundus rhizome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0275" name="Rectangle 3"/>
          <p:cNvSpPr>
            <a:spLocks noChangeArrowheads="1"/>
          </p:cNvSpPr>
          <p:nvPr/>
        </p:nvSpPr>
        <p:spPr bwMode="auto">
          <a:xfrm>
            <a:off x="3810000" y="5334000"/>
            <a:ext cx="3865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Purple </a:t>
            </a:r>
            <a:r>
              <a:rPr 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nutsedge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with rhizome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A526BD-219A-463A-8403-E471B7BF4BCD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17763" name="Picture 2" descr="Cyperus e and r leaf tips"/>
          <p:cNvPicPr>
            <a:picLocks noChangeAspect="1" noChangeArrowheads="1"/>
          </p:cNvPicPr>
          <p:nvPr/>
        </p:nvPicPr>
        <p:blipFill>
          <a:blip r:embed="rId2">
            <a:lum bright="-6000"/>
          </a:blip>
          <a:srcRect/>
          <a:stretch>
            <a:fillRect/>
          </a:stretch>
        </p:blipFill>
        <p:spPr bwMode="auto">
          <a:xfrm>
            <a:off x="2933700" y="762000"/>
            <a:ext cx="3276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4" name="Text Box 3"/>
          <p:cNvSpPr txBox="1">
            <a:spLocks noChangeArrowheads="1"/>
          </p:cNvSpPr>
          <p:nvPr/>
        </p:nvSpPr>
        <p:spPr bwMode="auto">
          <a:xfrm>
            <a:off x="4572000" y="304800"/>
            <a:ext cx="25146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/>
              <a:t>yellow nutsedge</a:t>
            </a:r>
          </a:p>
        </p:txBody>
      </p:sp>
      <p:sp>
        <p:nvSpPr>
          <p:cNvPr id="117765" name="Text Box 4"/>
          <p:cNvSpPr txBox="1">
            <a:spLocks noChangeArrowheads="1"/>
          </p:cNvSpPr>
          <p:nvPr/>
        </p:nvSpPr>
        <p:spPr bwMode="auto">
          <a:xfrm>
            <a:off x="2133600" y="304800"/>
            <a:ext cx="2438400" cy="457200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/>
              <a:t>purple nutsedge</a:t>
            </a:r>
          </a:p>
        </p:txBody>
      </p:sp>
      <p:sp>
        <p:nvSpPr>
          <p:cNvPr id="117766" name="Text Box 7"/>
          <p:cNvSpPr txBox="1">
            <a:spLocks noChangeArrowheads="1"/>
          </p:cNvSpPr>
          <p:nvPr/>
        </p:nvSpPr>
        <p:spPr bwMode="auto">
          <a:xfrm>
            <a:off x="533400" y="6172200"/>
            <a:ext cx="8305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/>
              <a:t>Leaf tip shape helps separate purple and yellow nutsedge.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903" y="124424"/>
            <a:ext cx="4540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Nutsedge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A tuber forming perennial sedge found in tropical and temperate regions. Mostly in warm-season turf.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3146" y="0"/>
            <a:ext cx="3820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nutsedge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leaf tips are blunt</a:t>
            </a:r>
          </a:p>
        </p:txBody>
      </p:sp>
    </p:spTree>
    <p:extLst>
      <p:ext uri="{BB962C8B-B14F-4D97-AF65-F5344CB8AC3E}">
        <p14:creationId xmlns:p14="http://schemas.microsoft.com/office/powerpoint/2010/main" val="6060656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59299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68125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0"/>
            <a:ext cx="4570675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75" y="3429000"/>
            <a:ext cx="4581218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0714" y="2902457"/>
            <a:ext cx="4134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purple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nutsedge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seed head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3911" y="6410980"/>
            <a:ext cx="4906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purple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nutsedge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tubers have a bitter flavor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4975" y="6302514"/>
            <a:ext cx="413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purple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nutsedge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rhizome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6595" y="2873514"/>
            <a:ext cx="4134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purple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nutsedge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036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5425936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510309" y="4343400"/>
            <a:ext cx="4190482" cy="13144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Leaf sheath and blade hairy</a:t>
            </a:r>
          </a:p>
          <a:p>
            <a:r>
              <a:rPr lang="en-US" sz="2400" dirty="0"/>
              <a:t>Auricles – absent</a:t>
            </a:r>
          </a:p>
          <a:p>
            <a:r>
              <a:rPr lang="en-US" sz="2400" dirty="0"/>
              <a:t>Roots at nodes</a:t>
            </a:r>
          </a:p>
          <a:p>
            <a:endParaRPr lang="en-US" sz="24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33400" y="152400"/>
            <a:ext cx="189547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700" b="1" dirty="0">
                <a:latin typeface="+mn-lt"/>
              </a:rPr>
              <a:t>crabgrass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322"/>
            <a:ext cx="44897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048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Purple </a:t>
            </a:r>
            <a:r>
              <a:rPr lang="en-US" dirty="0" err="1">
                <a:latin typeface="+mn-lt"/>
              </a:rPr>
              <a:t>Nutsedge</a:t>
            </a:r>
            <a:endParaRPr lang="en-US" dirty="0">
              <a:latin typeface="+mn-l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840922" y="2182858"/>
            <a:ext cx="5699215" cy="3684588"/>
          </a:xfrm>
        </p:spPr>
        <p:txBody>
          <a:bodyPr>
            <a:normAutofit/>
          </a:bodyPr>
          <a:lstStyle/>
          <a:p>
            <a:r>
              <a:rPr lang="en-US" sz="3200" dirty="0"/>
              <a:t>Reddish-purple seed head</a:t>
            </a:r>
          </a:p>
          <a:p>
            <a:r>
              <a:rPr lang="en-US" sz="3200" dirty="0"/>
              <a:t>Tubers bitter</a:t>
            </a:r>
          </a:p>
          <a:p>
            <a:r>
              <a:rPr lang="en-US" sz="3200" dirty="0"/>
              <a:t>Tubers in chains</a:t>
            </a:r>
          </a:p>
          <a:p>
            <a:r>
              <a:rPr lang="en-US" sz="3200" dirty="0"/>
              <a:t>Leaf tip blunt</a:t>
            </a:r>
          </a:p>
        </p:txBody>
      </p:sp>
    </p:spTree>
    <p:extLst>
      <p:ext uri="{BB962C8B-B14F-4D97-AF65-F5344CB8AC3E}">
        <p14:creationId xmlns:p14="http://schemas.microsoft.com/office/powerpoint/2010/main" val="362949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69" y="-6927"/>
            <a:ext cx="9416137" cy="68649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28900" y="5426427"/>
            <a:ext cx="4122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Crabgrass ligule is membranous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953000" y="2629230"/>
            <a:ext cx="585986" cy="79977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11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Digitaria sanguinalis 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4343400" y="6027738"/>
            <a:ext cx="4800600" cy="83026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Large crabgrass sends out runners which root at the nodes.</a:t>
            </a: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Digitaria roots at node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3"/>
          <p:cNvSpPr>
            <a:spLocks noChangeArrowheads="1"/>
          </p:cNvSpPr>
          <p:nvPr/>
        </p:nvSpPr>
        <p:spPr bwMode="auto">
          <a:xfrm>
            <a:off x="4572000" y="4876800"/>
            <a:ext cx="441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>
                <a:solidFill>
                  <a:schemeClr val="bg1"/>
                </a:solidFill>
              </a:rPr>
              <a:t>Roots emerging from a crabgrass runner</a:t>
            </a:r>
            <a:endParaRPr 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1016</Words>
  <Application>Microsoft Office PowerPoint</Application>
  <PresentationFormat>On-screen Show (4:3)</PresentationFormat>
  <Paragraphs>213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Times New Roman</vt:lpstr>
      <vt:lpstr>Office Theme</vt:lpstr>
      <vt:lpstr>Weeds</vt:lpstr>
      <vt:lpstr>Weeds Grasses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Goosegrass</vt:lpstr>
      <vt:lpstr>Nimblewill (Muhlenbergia schreberi)</vt:lpstr>
      <vt:lpstr>PowerPoint Presentation</vt:lpstr>
      <vt:lpstr>Weeds Broadleaf (dicots)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Weeds Sedges / Tubers / Other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Purple Nutsedge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JBoyd</dc:creator>
  <cp:lastModifiedBy>Kristen Althouse</cp:lastModifiedBy>
  <cp:revision>116</cp:revision>
  <dcterms:created xsi:type="dcterms:W3CDTF">2014-07-31T15:55:40Z</dcterms:created>
  <dcterms:modified xsi:type="dcterms:W3CDTF">2024-10-18T14:47:30Z</dcterms:modified>
</cp:coreProperties>
</file>